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459" r:id="rId2"/>
    <p:sldId id="436" r:id="rId3"/>
    <p:sldId id="392" r:id="rId4"/>
    <p:sldId id="483" r:id="rId5"/>
    <p:sldId id="484" r:id="rId6"/>
    <p:sldId id="430" r:id="rId7"/>
    <p:sldId id="485" r:id="rId8"/>
    <p:sldId id="486" r:id="rId9"/>
    <p:sldId id="487" r:id="rId10"/>
    <p:sldId id="433" r:id="rId11"/>
    <p:sldId id="434" r:id="rId12"/>
    <p:sldId id="488" r:id="rId13"/>
    <p:sldId id="465" r:id="rId14"/>
    <p:sldId id="467" r:id="rId15"/>
    <p:sldId id="475" r:id="rId16"/>
    <p:sldId id="482" r:id="rId17"/>
    <p:sldId id="444" r:id="rId18"/>
  </p:sldIdLst>
  <p:sldSz cx="9144000" cy="6858000" type="screen4x3"/>
  <p:notesSz cx="6875463" cy="9320213"/>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6" userDrawn="1">
          <p15:clr>
            <a:srgbClr val="A4A3A4"/>
          </p15:clr>
        </p15:guide>
        <p15:guide id="2" pos="216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ia SPERONI" initials="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AA5"/>
    <a:srgbClr val="30A7C9"/>
    <a:srgbClr val="1B6073"/>
    <a:srgbClr val="F70F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19" autoAdjust="0"/>
  </p:normalViewPr>
  <p:slideViewPr>
    <p:cSldViewPr>
      <p:cViewPr varScale="1">
        <p:scale>
          <a:sx n="105" d="100"/>
          <a:sy n="105" d="100"/>
        </p:scale>
        <p:origin x="11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850" y="-108"/>
      </p:cViewPr>
      <p:guideLst>
        <p:guide orient="horz" pos="2936"/>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Christophe RALEMA" userId="b8ab4113-a925-4786-811d-dae13de2623f" providerId="ADAL" clId="{BC44001E-758B-453D-AC4C-A8B9B1F8D0F0}"/>
    <pc:docChg chg="delSld">
      <pc:chgData name="Jean-Christophe RALEMA" userId="b8ab4113-a925-4786-811d-dae13de2623f" providerId="ADAL" clId="{BC44001E-758B-453D-AC4C-A8B9B1F8D0F0}" dt="2022-10-12T13:54:35.859" v="0" actId="2696"/>
      <pc:docMkLst>
        <pc:docMk/>
      </pc:docMkLst>
      <pc:sldChg chg="del">
        <pc:chgData name="Jean-Christophe RALEMA" userId="b8ab4113-a925-4786-811d-dae13de2623f" providerId="ADAL" clId="{BC44001E-758B-453D-AC4C-A8B9B1F8D0F0}" dt="2022-10-12T13:54:35.859" v="0" actId="2696"/>
        <pc:sldMkLst>
          <pc:docMk/>
          <pc:sldMk cId="2587273386" sldId="466"/>
        </pc:sldMkLst>
      </pc:sldChg>
      <pc:sldChg chg="del">
        <pc:chgData name="Jean-Christophe RALEMA" userId="b8ab4113-a925-4786-811d-dae13de2623f" providerId="ADAL" clId="{BC44001E-758B-453D-AC4C-A8B9B1F8D0F0}" dt="2022-10-12T13:54:35.859" v="0" actId="2696"/>
        <pc:sldMkLst>
          <pc:docMk/>
          <pc:sldMk cId="2686527260" sldId="468"/>
        </pc:sldMkLst>
      </pc:sldChg>
      <pc:sldChg chg="del">
        <pc:chgData name="Jean-Christophe RALEMA" userId="b8ab4113-a925-4786-811d-dae13de2623f" providerId="ADAL" clId="{BC44001E-758B-453D-AC4C-A8B9B1F8D0F0}" dt="2022-10-12T13:54:35.859" v="0" actId="2696"/>
        <pc:sldMkLst>
          <pc:docMk/>
          <pc:sldMk cId="1270232203" sldId="469"/>
        </pc:sldMkLst>
      </pc:sldChg>
      <pc:sldChg chg="del">
        <pc:chgData name="Jean-Christophe RALEMA" userId="b8ab4113-a925-4786-811d-dae13de2623f" providerId="ADAL" clId="{BC44001E-758B-453D-AC4C-A8B9B1F8D0F0}" dt="2022-10-12T13:54:35.859" v="0" actId="2696"/>
        <pc:sldMkLst>
          <pc:docMk/>
          <pc:sldMk cId="2950745700" sldId="470"/>
        </pc:sldMkLst>
      </pc:sldChg>
      <pc:sldChg chg="del">
        <pc:chgData name="Jean-Christophe RALEMA" userId="b8ab4113-a925-4786-811d-dae13de2623f" providerId="ADAL" clId="{BC44001E-758B-453D-AC4C-A8B9B1F8D0F0}" dt="2022-10-12T13:54:35.859" v="0" actId="2696"/>
        <pc:sldMkLst>
          <pc:docMk/>
          <pc:sldMk cId="1846900376" sldId="471"/>
        </pc:sldMkLst>
      </pc:sldChg>
      <pc:sldChg chg="del">
        <pc:chgData name="Jean-Christophe RALEMA" userId="b8ab4113-a925-4786-811d-dae13de2623f" providerId="ADAL" clId="{BC44001E-758B-453D-AC4C-A8B9B1F8D0F0}" dt="2022-10-12T13:54:35.859" v="0" actId="2696"/>
        <pc:sldMkLst>
          <pc:docMk/>
          <pc:sldMk cId="1291604519" sldId="472"/>
        </pc:sldMkLst>
      </pc:sldChg>
      <pc:sldChg chg="del">
        <pc:chgData name="Jean-Christophe RALEMA" userId="b8ab4113-a925-4786-811d-dae13de2623f" providerId="ADAL" clId="{BC44001E-758B-453D-AC4C-A8B9B1F8D0F0}" dt="2022-10-12T13:54:35.859" v="0" actId="2696"/>
        <pc:sldMkLst>
          <pc:docMk/>
          <pc:sldMk cId="3069770534" sldId="473"/>
        </pc:sldMkLst>
      </pc:sldChg>
      <pc:sldChg chg="del">
        <pc:chgData name="Jean-Christophe RALEMA" userId="b8ab4113-a925-4786-811d-dae13de2623f" providerId="ADAL" clId="{BC44001E-758B-453D-AC4C-A8B9B1F8D0F0}" dt="2022-10-12T13:54:35.859" v="0" actId="2696"/>
        <pc:sldMkLst>
          <pc:docMk/>
          <pc:sldMk cId="1278226879" sldId="476"/>
        </pc:sldMkLst>
      </pc:sldChg>
      <pc:sldChg chg="del">
        <pc:chgData name="Jean-Christophe RALEMA" userId="b8ab4113-a925-4786-811d-dae13de2623f" providerId="ADAL" clId="{BC44001E-758B-453D-AC4C-A8B9B1F8D0F0}" dt="2022-10-12T13:54:35.859" v="0" actId="2696"/>
        <pc:sldMkLst>
          <pc:docMk/>
          <pc:sldMk cId="1948202206" sldId="478"/>
        </pc:sldMkLst>
      </pc:sldChg>
      <pc:sldChg chg="del">
        <pc:chgData name="Jean-Christophe RALEMA" userId="b8ab4113-a925-4786-811d-dae13de2623f" providerId="ADAL" clId="{BC44001E-758B-453D-AC4C-A8B9B1F8D0F0}" dt="2022-10-12T13:54:35.859" v="0" actId="2696"/>
        <pc:sldMkLst>
          <pc:docMk/>
          <pc:sldMk cId="2928140617" sldId="481"/>
        </pc:sldMkLst>
      </pc:sldChg>
      <pc:sldChg chg="del">
        <pc:chgData name="Jean-Christophe RALEMA" userId="b8ab4113-a925-4786-811d-dae13de2623f" providerId="ADAL" clId="{BC44001E-758B-453D-AC4C-A8B9B1F8D0F0}" dt="2022-10-12T13:54:35.859" v="0" actId="2696"/>
        <pc:sldMkLst>
          <pc:docMk/>
          <pc:sldMk cId="4277310040" sldId="489"/>
        </pc:sldMkLst>
      </pc:sldChg>
      <pc:sldChg chg="del">
        <pc:chgData name="Jean-Christophe RALEMA" userId="b8ab4113-a925-4786-811d-dae13de2623f" providerId="ADAL" clId="{BC44001E-758B-453D-AC4C-A8B9B1F8D0F0}" dt="2022-10-12T13:54:35.859" v="0" actId="2696"/>
        <pc:sldMkLst>
          <pc:docMk/>
          <pc:sldMk cId="2039667159" sldId="490"/>
        </pc:sldMkLst>
      </pc:sldChg>
      <pc:sldChg chg="del">
        <pc:chgData name="Jean-Christophe RALEMA" userId="b8ab4113-a925-4786-811d-dae13de2623f" providerId="ADAL" clId="{BC44001E-758B-453D-AC4C-A8B9B1F8D0F0}" dt="2022-10-12T13:54:35.859" v="0" actId="2696"/>
        <pc:sldMkLst>
          <pc:docMk/>
          <pc:sldMk cId="1532413112" sldId="491"/>
        </pc:sldMkLst>
      </pc:sldChg>
      <pc:sldChg chg="del">
        <pc:chgData name="Jean-Christophe RALEMA" userId="b8ab4113-a925-4786-811d-dae13de2623f" providerId="ADAL" clId="{BC44001E-758B-453D-AC4C-A8B9B1F8D0F0}" dt="2022-10-12T13:54:35.859" v="0" actId="2696"/>
        <pc:sldMkLst>
          <pc:docMk/>
          <pc:sldMk cId="1452482694" sldId="492"/>
        </pc:sldMkLst>
      </pc:sldChg>
      <pc:sldChg chg="del">
        <pc:chgData name="Jean-Christophe RALEMA" userId="b8ab4113-a925-4786-811d-dae13de2623f" providerId="ADAL" clId="{BC44001E-758B-453D-AC4C-A8B9B1F8D0F0}" dt="2022-10-12T13:54:35.859" v="0" actId="2696"/>
        <pc:sldMkLst>
          <pc:docMk/>
          <pc:sldMk cId="3494264435" sldId="4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80117" cy="466533"/>
          </a:xfrm>
          <a:prstGeom prst="rect">
            <a:avLst/>
          </a:prstGeom>
        </p:spPr>
        <p:txBody>
          <a:bodyPr vert="horz" lIns="92259" tIns="46130" rIns="92259" bIns="46130" rtlCol="0"/>
          <a:lstStyle>
            <a:lvl1pPr algn="l" fontAlgn="auto">
              <a:spcBef>
                <a:spcPts val="0"/>
              </a:spcBef>
              <a:spcAft>
                <a:spcPts val="0"/>
              </a:spcAft>
              <a:defRPr sz="1200" dirty="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93744" y="0"/>
            <a:ext cx="2980117" cy="466533"/>
          </a:xfrm>
          <a:prstGeom prst="rect">
            <a:avLst/>
          </a:prstGeom>
        </p:spPr>
        <p:txBody>
          <a:bodyPr vert="horz" lIns="92259" tIns="46130" rIns="92259" bIns="46130" rtlCol="0"/>
          <a:lstStyle>
            <a:lvl1pPr algn="r" fontAlgn="auto">
              <a:spcBef>
                <a:spcPts val="0"/>
              </a:spcBef>
              <a:spcAft>
                <a:spcPts val="0"/>
              </a:spcAft>
              <a:defRPr sz="1200">
                <a:latin typeface="+mn-lt"/>
                <a:cs typeface="+mn-cs"/>
              </a:defRPr>
            </a:lvl1pPr>
          </a:lstStyle>
          <a:p>
            <a:pPr>
              <a:defRPr/>
            </a:pPr>
            <a:fld id="{A21E6A8F-4B35-4DB8-9F8A-C091EBD14DE3}" type="datetimeFigureOut">
              <a:rPr lang="fr-FR"/>
              <a:pPr>
                <a:defRPr/>
              </a:pPr>
              <a:t>26/10/2022</a:t>
            </a:fld>
            <a:endParaRPr lang="fr-FR" dirty="0"/>
          </a:p>
        </p:txBody>
      </p:sp>
      <p:sp>
        <p:nvSpPr>
          <p:cNvPr id="4" name="Espace réservé du pied de page 3"/>
          <p:cNvSpPr>
            <a:spLocks noGrp="1"/>
          </p:cNvSpPr>
          <p:nvPr>
            <p:ph type="ftr" sz="quarter" idx="2"/>
          </p:nvPr>
        </p:nvSpPr>
        <p:spPr>
          <a:xfrm>
            <a:off x="2" y="8852193"/>
            <a:ext cx="2980117" cy="466532"/>
          </a:xfrm>
          <a:prstGeom prst="rect">
            <a:avLst/>
          </a:prstGeom>
        </p:spPr>
        <p:txBody>
          <a:bodyPr vert="horz" lIns="92259" tIns="46130" rIns="92259" bIns="46130" rtlCol="0" anchor="b"/>
          <a:lstStyle>
            <a:lvl1pPr algn="l" fontAlgn="auto">
              <a:spcBef>
                <a:spcPts val="0"/>
              </a:spcBef>
              <a:spcAft>
                <a:spcPts val="0"/>
              </a:spcAft>
              <a:defRPr sz="1200" dirty="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93744" y="8852193"/>
            <a:ext cx="2980117" cy="466532"/>
          </a:xfrm>
          <a:prstGeom prst="rect">
            <a:avLst/>
          </a:prstGeom>
        </p:spPr>
        <p:txBody>
          <a:bodyPr vert="horz" lIns="92259" tIns="46130" rIns="92259" bIns="46130" rtlCol="0" anchor="b"/>
          <a:lstStyle>
            <a:lvl1pPr algn="r" fontAlgn="auto">
              <a:spcBef>
                <a:spcPts val="0"/>
              </a:spcBef>
              <a:spcAft>
                <a:spcPts val="0"/>
              </a:spcAft>
              <a:defRPr sz="1200">
                <a:latin typeface="+mn-lt"/>
                <a:cs typeface="+mn-cs"/>
              </a:defRPr>
            </a:lvl1pPr>
          </a:lstStyle>
          <a:p>
            <a:pPr>
              <a:defRPr/>
            </a:pPr>
            <a:fld id="{5976F727-84C5-47C1-9C27-E9691B4803DE}" type="slidenum">
              <a:rPr lang="fr-FR"/>
              <a:pPr>
                <a:defRPr/>
              </a:pPr>
              <a:t>‹N°›</a:t>
            </a:fld>
            <a:endParaRPr lang="fr-FR" dirty="0"/>
          </a:p>
        </p:txBody>
      </p:sp>
    </p:spTree>
    <p:extLst>
      <p:ext uri="{BB962C8B-B14F-4D97-AF65-F5344CB8AC3E}">
        <p14:creationId xmlns:p14="http://schemas.microsoft.com/office/powerpoint/2010/main" val="255424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80117" cy="466533"/>
          </a:xfrm>
          <a:prstGeom prst="rect">
            <a:avLst/>
          </a:prstGeom>
        </p:spPr>
        <p:txBody>
          <a:bodyPr vert="horz" lIns="92259" tIns="46130" rIns="92259" bIns="46130" rtlCol="0"/>
          <a:lstStyle>
            <a:lvl1pPr algn="l">
              <a:defRPr sz="1200" dirty="0">
                <a:cs typeface="Arial" charset="0"/>
              </a:defRPr>
            </a:lvl1pPr>
          </a:lstStyle>
          <a:p>
            <a:pPr>
              <a:defRPr/>
            </a:pPr>
            <a:endParaRPr lang="fr-FR"/>
          </a:p>
        </p:txBody>
      </p:sp>
      <p:sp>
        <p:nvSpPr>
          <p:cNvPr id="3" name="Espace réservé de la date 2"/>
          <p:cNvSpPr>
            <a:spLocks noGrp="1"/>
          </p:cNvSpPr>
          <p:nvPr>
            <p:ph type="dt" idx="1"/>
          </p:nvPr>
        </p:nvSpPr>
        <p:spPr>
          <a:xfrm>
            <a:off x="3893744" y="0"/>
            <a:ext cx="2980117" cy="466533"/>
          </a:xfrm>
          <a:prstGeom prst="rect">
            <a:avLst/>
          </a:prstGeom>
        </p:spPr>
        <p:txBody>
          <a:bodyPr vert="horz" lIns="92259" tIns="46130" rIns="92259" bIns="46130" rtlCol="0"/>
          <a:lstStyle>
            <a:lvl1pPr algn="r">
              <a:defRPr sz="1200">
                <a:cs typeface="Arial" charset="0"/>
              </a:defRPr>
            </a:lvl1pPr>
          </a:lstStyle>
          <a:p>
            <a:pPr>
              <a:defRPr/>
            </a:pPr>
            <a:fld id="{56CFF0A2-8C30-4F7B-9033-05B792ECA1F3}" type="datetimeFigureOut">
              <a:rPr lang="fr-FR"/>
              <a:pPr>
                <a:defRPr/>
              </a:pPr>
              <a:t>26/10/2022</a:t>
            </a:fld>
            <a:endParaRPr lang="fr-FR" dirty="0"/>
          </a:p>
        </p:txBody>
      </p:sp>
      <p:sp>
        <p:nvSpPr>
          <p:cNvPr id="4" name="Espace réservé de l'image des diapositives 3"/>
          <p:cNvSpPr>
            <a:spLocks noGrp="1" noRot="1" noChangeAspect="1"/>
          </p:cNvSpPr>
          <p:nvPr>
            <p:ph type="sldImg" idx="2"/>
          </p:nvPr>
        </p:nvSpPr>
        <p:spPr>
          <a:xfrm>
            <a:off x="1108075" y="700088"/>
            <a:ext cx="4659313" cy="3494087"/>
          </a:xfrm>
          <a:prstGeom prst="rect">
            <a:avLst/>
          </a:prstGeom>
          <a:noFill/>
          <a:ln w="12700">
            <a:solidFill>
              <a:prstClr val="black"/>
            </a:solidFill>
          </a:ln>
        </p:spPr>
        <p:txBody>
          <a:bodyPr vert="horz" lIns="92259" tIns="46130" rIns="92259" bIns="46130" rtlCol="0" anchor="ctr"/>
          <a:lstStyle/>
          <a:p>
            <a:pPr lvl="0"/>
            <a:endParaRPr lang="fr-FR" noProof="0" dirty="0"/>
          </a:p>
        </p:txBody>
      </p:sp>
      <p:sp>
        <p:nvSpPr>
          <p:cNvPr id="5" name="Espace réservé des commentaires 4"/>
          <p:cNvSpPr>
            <a:spLocks noGrp="1"/>
          </p:cNvSpPr>
          <p:nvPr>
            <p:ph type="body" sz="quarter" idx="3"/>
          </p:nvPr>
        </p:nvSpPr>
        <p:spPr>
          <a:xfrm>
            <a:off x="687229" y="4426843"/>
            <a:ext cx="5501013" cy="4194319"/>
          </a:xfrm>
          <a:prstGeom prst="rect">
            <a:avLst/>
          </a:prstGeom>
        </p:spPr>
        <p:txBody>
          <a:bodyPr vert="horz" lIns="92259" tIns="46130" rIns="92259" bIns="4613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2" y="8852193"/>
            <a:ext cx="2980117" cy="466532"/>
          </a:xfrm>
          <a:prstGeom prst="rect">
            <a:avLst/>
          </a:prstGeom>
        </p:spPr>
        <p:txBody>
          <a:bodyPr vert="horz" lIns="92259" tIns="46130" rIns="92259" bIns="46130" rtlCol="0" anchor="b"/>
          <a:lstStyle>
            <a:lvl1pPr algn="l">
              <a:defRPr sz="1200" dirty="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93744" y="8852193"/>
            <a:ext cx="2980117" cy="466532"/>
          </a:xfrm>
          <a:prstGeom prst="rect">
            <a:avLst/>
          </a:prstGeom>
        </p:spPr>
        <p:txBody>
          <a:bodyPr vert="horz" lIns="92259" tIns="46130" rIns="92259" bIns="46130" rtlCol="0" anchor="b"/>
          <a:lstStyle>
            <a:lvl1pPr algn="r">
              <a:defRPr sz="1200">
                <a:cs typeface="Arial" charset="0"/>
              </a:defRPr>
            </a:lvl1pPr>
          </a:lstStyle>
          <a:p>
            <a:pPr>
              <a:defRPr/>
            </a:pPr>
            <a:fld id="{4D92BC0E-2673-4E75-A21A-071DF6BB4CDE}" type="slidenum">
              <a:rPr lang="fr-FR"/>
              <a:pPr>
                <a:defRPr/>
              </a:pPr>
              <a:t>‹N°›</a:t>
            </a:fld>
            <a:endParaRPr lang="fr-FR" dirty="0"/>
          </a:p>
        </p:txBody>
      </p:sp>
    </p:spTree>
    <p:extLst>
      <p:ext uri="{BB962C8B-B14F-4D97-AF65-F5344CB8AC3E}">
        <p14:creationId xmlns:p14="http://schemas.microsoft.com/office/powerpoint/2010/main" val="41663852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4F34DBEB-80BC-4937-B23C-55F3917BAA01}" type="datetimeFigureOut">
              <a:rPr lang="fr-FR"/>
              <a:pPr>
                <a:defRPr/>
              </a:pPr>
              <a:t>26/10/2022</a:t>
            </a:fld>
            <a:endParaRPr lang="fr-FR" dirty="0"/>
          </a:p>
        </p:txBody>
      </p:sp>
      <p:sp>
        <p:nvSpPr>
          <p:cNvPr id="6" name="Espace réservé du pied de page 4"/>
          <p:cNvSpPr>
            <a:spLocks noGrp="1"/>
          </p:cNvSpPr>
          <p:nvPr>
            <p:ph type="ftr" sz="quarter" idx="11"/>
          </p:nvPr>
        </p:nvSpPr>
        <p:spPr/>
        <p:txBody>
          <a:bodyPr/>
          <a:lstStyle>
            <a:lvl1pPr>
              <a:defRPr dirty="0"/>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BF5FFDC-C304-45CC-B736-6130C5AE534B}" type="slidenum">
              <a:rPr lang="fr-FR"/>
              <a:pPr>
                <a:defRPr/>
              </a:pPr>
              <a:t>‹N°›</a:t>
            </a:fld>
            <a:endParaRPr lang="fr-FR" dirty="0"/>
          </a:p>
        </p:txBody>
      </p:sp>
    </p:spTree>
    <p:extLst>
      <p:ext uri="{BB962C8B-B14F-4D97-AF65-F5344CB8AC3E}">
        <p14:creationId xmlns:p14="http://schemas.microsoft.com/office/powerpoint/2010/main" val="56712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4032AC2-FCE1-49CF-BCFC-EEB3EE420B90}" type="datetimeFigureOut">
              <a:rPr lang="fr-FR"/>
              <a:pPr>
                <a:defRPr/>
              </a:pPr>
              <a:t>26/10/2022</a:t>
            </a:fld>
            <a:endParaRPr lang="fr-FR" dirty="0"/>
          </a:p>
        </p:txBody>
      </p:sp>
      <p:sp>
        <p:nvSpPr>
          <p:cNvPr id="6" name="Espace réservé du pied de page 4"/>
          <p:cNvSpPr>
            <a:spLocks noGrp="1"/>
          </p:cNvSpPr>
          <p:nvPr>
            <p:ph type="ftr" sz="quarter" idx="11"/>
          </p:nvPr>
        </p:nvSpPr>
        <p:spPr/>
        <p:txBody>
          <a:bodyPr/>
          <a:lstStyle>
            <a:lvl1pPr>
              <a:defRPr dirty="0"/>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BCF0F7-D304-460C-A55E-9E0F8900969A}" type="slidenum">
              <a:rPr lang="fr-FR"/>
              <a:pPr>
                <a:defRPr/>
              </a:pPr>
              <a:t>‹N°›</a:t>
            </a:fld>
            <a:endParaRPr lang="fr-FR" dirty="0"/>
          </a:p>
        </p:txBody>
      </p:sp>
    </p:spTree>
    <p:extLst>
      <p:ext uri="{BB962C8B-B14F-4D97-AF65-F5344CB8AC3E}">
        <p14:creationId xmlns:p14="http://schemas.microsoft.com/office/powerpoint/2010/main" val="4001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248259F8-FE00-42EC-956B-D9DF469B77EA}" type="datetimeFigureOut">
              <a:rPr lang="fr-FR"/>
              <a:pPr>
                <a:defRPr/>
              </a:pPr>
              <a:t>26/10/2022</a:t>
            </a:fld>
            <a:endParaRPr lang="fr-FR" dirty="0"/>
          </a:p>
        </p:txBody>
      </p:sp>
      <p:sp>
        <p:nvSpPr>
          <p:cNvPr id="6" name="Espace réservé du pied de page 4"/>
          <p:cNvSpPr>
            <a:spLocks noGrp="1"/>
          </p:cNvSpPr>
          <p:nvPr>
            <p:ph type="ftr" sz="quarter" idx="11"/>
          </p:nvPr>
        </p:nvSpPr>
        <p:spPr/>
        <p:txBody>
          <a:bodyPr/>
          <a:lstStyle>
            <a:lvl1pPr>
              <a:defRPr dirty="0"/>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6D8FE9B-11F9-4441-8428-05F9202254CF}" type="slidenum">
              <a:rPr lang="fr-FR"/>
              <a:pPr>
                <a:defRPr/>
              </a:pPr>
              <a:t>‹N°›</a:t>
            </a:fld>
            <a:endParaRPr lang="fr-FR" dirty="0"/>
          </a:p>
        </p:txBody>
      </p:sp>
    </p:spTree>
    <p:extLst>
      <p:ext uri="{BB962C8B-B14F-4D97-AF65-F5344CB8AC3E}">
        <p14:creationId xmlns:p14="http://schemas.microsoft.com/office/powerpoint/2010/main" val="225972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52F30BE-D252-4AC9-8E66-9F042451832A}" type="datetimeFigureOut">
              <a:rPr lang="fr-FR"/>
              <a:pPr>
                <a:defRPr/>
              </a:pPr>
              <a:t>26/10/2022</a:t>
            </a:fld>
            <a:endParaRPr lang="fr-FR" dirty="0"/>
          </a:p>
        </p:txBody>
      </p:sp>
      <p:sp>
        <p:nvSpPr>
          <p:cNvPr id="6" name="Espace réservé du pied de page 4"/>
          <p:cNvSpPr>
            <a:spLocks noGrp="1"/>
          </p:cNvSpPr>
          <p:nvPr>
            <p:ph type="ftr" sz="quarter" idx="11"/>
          </p:nvPr>
        </p:nvSpPr>
        <p:spPr/>
        <p:txBody>
          <a:bodyPr/>
          <a:lstStyle>
            <a:lvl1pPr>
              <a:defRPr dirty="0"/>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5E63F97-1429-4CA0-B239-AD666A3D34F5}" type="slidenum">
              <a:rPr lang="fr-FR"/>
              <a:pPr>
                <a:defRPr/>
              </a:pPr>
              <a:t>‹N°›</a:t>
            </a:fld>
            <a:endParaRPr lang="fr-FR" dirty="0"/>
          </a:p>
        </p:txBody>
      </p:sp>
    </p:spTree>
    <p:extLst>
      <p:ext uri="{BB962C8B-B14F-4D97-AF65-F5344CB8AC3E}">
        <p14:creationId xmlns:p14="http://schemas.microsoft.com/office/powerpoint/2010/main" val="188142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1FA99F0-72F9-4914-B0EA-8C490366A90E}" type="datetimeFigureOut">
              <a:rPr lang="fr-FR"/>
              <a:pPr>
                <a:defRPr/>
              </a:pPr>
              <a:t>26/10/2022</a:t>
            </a:fld>
            <a:endParaRPr lang="fr-FR" dirty="0"/>
          </a:p>
        </p:txBody>
      </p:sp>
      <p:sp>
        <p:nvSpPr>
          <p:cNvPr id="6" name="Espace réservé du pied de page 4"/>
          <p:cNvSpPr>
            <a:spLocks noGrp="1"/>
          </p:cNvSpPr>
          <p:nvPr>
            <p:ph type="ftr" sz="quarter" idx="11"/>
          </p:nvPr>
        </p:nvSpPr>
        <p:spPr/>
        <p:txBody>
          <a:bodyPr/>
          <a:lstStyle>
            <a:lvl1pPr>
              <a:defRPr dirty="0"/>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B59DF53-5B16-40A2-B6D2-629A32990DDE}" type="slidenum">
              <a:rPr lang="fr-FR"/>
              <a:pPr>
                <a:defRPr/>
              </a:pPr>
              <a:t>‹N°›</a:t>
            </a:fld>
            <a:endParaRPr lang="fr-FR" dirty="0"/>
          </a:p>
        </p:txBody>
      </p:sp>
    </p:spTree>
    <p:extLst>
      <p:ext uri="{BB962C8B-B14F-4D97-AF65-F5344CB8AC3E}">
        <p14:creationId xmlns:p14="http://schemas.microsoft.com/office/powerpoint/2010/main" val="182714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e la date 3"/>
          <p:cNvSpPr>
            <a:spLocks noGrp="1"/>
          </p:cNvSpPr>
          <p:nvPr>
            <p:ph type="dt" sz="half" idx="10"/>
          </p:nvPr>
        </p:nvSpPr>
        <p:spPr/>
        <p:txBody>
          <a:bodyPr/>
          <a:lstStyle>
            <a:lvl1pPr>
              <a:defRPr/>
            </a:lvl1pPr>
          </a:lstStyle>
          <a:p>
            <a:pPr>
              <a:defRPr/>
            </a:pPr>
            <a:fld id="{FDF41692-EF4F-4B63-B510-5CB83DC88081}" type="datetimeFigureOut">
              <a:rPr lang="fr-FR"/>
              <a:pPr>
                <a:defRPr/>
              </a:pPr>
              <a:t>26/10/2022</a:t>
            </a:fld>
            <a:endParaRPr lang="fr-FR" dirty="0"/>
          </a:p>
        </p:txBody>
      </p:sp>
      <p:sp>
        <p:nvSpPr>
          <p:cNvPr id="7" name="Espace réservé du pied de page 4"/>
          <p:cNvSpPr>
            <a:spLocks noGrp="1"/>
          </p:cNvSpPr>
          <p:nvPr>
            <p:ph type="ftr" sz="quarter" idx="11"/>
          </p:nvPr>
        </p:nvSpPr>
        <p:spPr/>
        <p:txBody>
          <a:bodyPr/>
          <a:lstStyle>
            <a:lvl1pPr>
              <a:defRPr dirty="0"/>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lstStyle>
          <a:p>
            <a:pPr>
              <a:defRPr/>
            </a:pPr>
            <a:fld id="{8D6584FE-B8C3-44D8-B4D9-1F30CB1FC571}" type="slidenum">
              <a:rPr lang="fr-FR"/>
              <a:pPr>
                <a:defRPr/>
              </a:pPr>
              <a:t>‹N°›</a:t>
            </a:fld>
            <a:endParaRPr lang="fr-FR" dirty="0"/>
          </a:p>
        </p:txBody>
      </p:sp>
    </p:spTree>
    <p:extLst>
      <p:ext uri="{BB962C8B-B14F-4D97-AF65-F5344CB8AC3E}">
        <p14:creationId xmlns:p14="http://schemas.microsoft.com/office/powerpoint/2010/main" val="230971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e la date 3"/>
          <p:cNvSpPr>
            <a:spLocks noGrp="1"/>
          </p:cNvSpPr>
          <p:nvPr>
            <p:ph type="dt" sz="half" idx="10"/>
          </p:nvPr>
        </p:nvSpPr>
        <p:spPr/>
        <p:txBody>
          <a:bodyPr/>
          <a:lstStyle>
            <a:lvl1pPr>
              <a:defRPr/>
            </a:lvl1pPr>
          </a:lstStyle>
          <a:p>
            <a:pPr>
              <a:defRPr/>
            </a:pPr>
            <a:fld id="{4938F200-0EC0-4446-A8B4-64C1756C1AA3}" type="datetimeFigureOut">
              <a:rPr lang="fr-FR"/>
              <a:pPr>
                <a:defRPr/>
              </a:pPr>
              <a:t>26/10/2022</a:t>
            </a:fld>
            <a:endParaRPr lang="fr-FR" dirty="0"/>
          </a:p>
        </p:txBody>
      </p:sp>
      <p:sp>
        <p:nvSpPr>
          <p:cNvPr id="9" name="Espace réservé du pied de page 4"/>
          <p:cNvSpPr>
            <a:spLocks noGrp="1"/>
          </p:cNvSpPr>
          <p:nvPr>
            <p:ph type="ftr" sz="quarter" idx="11"/>
          </p:nvPr>
        </p:nvSpPr>
        <p:spPr/>
        <p:txBody>
          <a:bodyPr/>
          <a:lstStyle>
            <a:lvl1pPr>
              <a:defRPr dirty="0"/>
            </a:lvl1pPr>
          </a:lstStyle>
          <a:p>
            <a:pPr>
              <a:defRPr/>
            </a:pPr>
            <a:endParaRPr lang="fr-FR"/>
          </a:p>
        </p:txBody>
      </p:sp>
      <p:sp>
        <p:nvSpPr>
          <p:cNvPr id="10" name="Espace réservé du numéro de diapositive 5"/>
          <p:cNvSpPr>
            <a:spLocks noGrp="1"/>
          </p:cNvSpPr>
          <p:nvPr>
            <p:ph type="sldNum" sz="quarter" idx="12"/>
          </p:nvPr>
        </p:nvSpPr>
        <p:spPr/>
        <p:txBody>
          <a:bodyPr/>
          <a:lstStyle>
            <a:lvl1pPr>
              <a:defRPr/>
            </a:lvl1pPr>
          </a:lstStyle>
          <a:p>
            <a:pPr>
              <a:defRPr/>
            </a:pPr>
            <a:fld id="{A44AF754-8ADF-49CA-9CEC-484721C2470E}" type="slidenum">
              <a:rPr lang="fr-FR"/>
              <a:pPr>
                <a:defRPr/>
              </a:pPr>
              <a:t>‹N°›</a:t>
            </a:fld>
            <a:endParaRPr lang="fr-FR" dirty="0"/>
          </a:p>
        </p:txBody>
      </p:sp>
    </p:spTree>
    <p:extLst>
      <p:ext uri="{BB962C8B-B14F-4D97-AF65-F5344CB8AC3E}">
        <p14:creationId xmlns:p14="http://schemas.microsoft.com/office/powerpoint/2010/main" val="178152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a:t>Modifiez le style du titre</a:t>
            </a:r>
          </a:p>
        </p:txBody>
      </p:sp>
      <p:sp>
        <p:nvSpPr>
          <p:cNvPr id="4" name="Espace réservé de la date 3"/>
          <p:cNvSpPr>
            <a:spLocks noGrp="1"/>
          </p:cNvSpPr>
          <p:nvPr>
            <p:ph type="dt" sz="half" idx="10"/>
          </p:nvPr>
        </p:nvSpPr>
        <p:spPr/>
        <p:txBody>
          <a:bodyPr/>
          <a:lstStyle>
            <a:lvl1pPr>
              <a:defRPr/>
            </a:lvl1pPr>
          </a:lstStyle>
          <a:p>
            <a:pPr>
              <a:defRPr/>
            </a:pPr>
            <a:fld id="{5ED6DB38-59CA-4EAC-88CE-1EFE65DAECC6}" type="datetimeFigureOut">
              <a:rPr lang="fr-FR"/>
              <a:pPr>
                <a:defRPr/>
              </a:pPr>
              <a:t>26/10/2022</a:t>
            </a:fld>
            <a:endParaRPr lang="fr-FR" dirty="0"/>
          </a:p>
        </p:txBody>
      </p:sp>
      <p:sp>
        <p:nvSpPr>
          <p:cNvPr id="5" name="Espace réservé du pied de page 4"/>
          <p:cNvSpPr>
            <a:spLocks noGrp="1"/>
          </p:cNvSpPr>
          <p:nvPr>
            <p:ph type="ftr" sz="quarter" idx="11"/>
          </p:nvPr>
        </p:nvSpPr>
        <p:spPr/>
        <p:txBody>
          <a:bodyPr/>
          <a:lstStyle>
            <a:lvl1pPr>
              <a:defRPr dirty="0"/>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6505F0D-676E-43C1-B2AB-5DC950F5996F}" type="slidenum">
              <a:rPr lang="fr-FR"/>
              <a:pPr>
                <a:defRPr/>
              </a:pPr>
              <a:t>‹N°›</a:t>
            </a:fld>
            <a:endParaRPr lang="fr-FR" dirty="0"/>
          </a:p>
        </p:txBody>
      </p:sp>
    </p:spTree>
    <p:extLst>
      <p:ext uri="{BB962C8B-B14F-4D97-AF65-F5344CB8AC3E}">
        <p14:creationId xmlns:p14="http://schemas.microsoft.com/office/powerpoint/2010/main" val="128412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e la date 3"/>
          <p:cNvSpPr>
            <a:spLocks noGrp="1"/>
          </p:cNvSpPr>
          <p:nvPr>
            <p:ph type="dt" sz="half" idx="10"/>
          </p:nvPr>
        </p:nvSpPr>
        <p:spPr/>
        <p:txBody>
          <a:bodyPr/>
          <a:lstStyle>
            <a:lvl1pPr>
              <a:defRPr/>
            </a:lvl1pPr>
          </a:lstStyle>
          <a:p>
            <a:pPr>
              <a:defRPr/>
            </a:pPr>
            <a:fld id="{072A0034-C51A-4E5C-8658-D1268214B6AE}" type="datetimeFigureOut">
              <a:rPr lang="fr-FR"/>
              <a:pPr>
                <a:defRPr/>
              </a:pPr>
              <a:t>26/10/2022</a:t>
            </a:fld>
            <a:endParaRPr lang="fr-FR" dirty="0"/>
          </a:p>
        </p:txBody>
      </p:sp>
      <p:sp>
        <p:nvSpPr>
          <p:cNvPr id="4" name="Espace réservé du pied de page 4"/>
          <p:cNvSpPr>
            <a:spLocks noGrp="1"/>
          </p:cNvSpPr>
          <p:nvPr>
            <p:ph type="ftr" sz="quarter" idx="11"/>
          </p:nvPr>
        </p:nvSpPr>
        <p:spPr/>
        <p:txBody>
          <a:bodyPr/>
          <a:lstStyle>
            <a:lvl1pPr>
              <a:defRPr dirty="0"/>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BBBA3A3-728A-49DB-9CE2-AC59A5BAB289}" type="slidenum">
              <a:rPr lang="fr-FR"/>
              <a:pPr>
                <a:defRPr/>
              </a:pPr>
              <a:t>‹N°›</a:t>
            </a:fld>
            <a:endParaRPr lang="fr-FR" dirty="0"/>
          </a:p>
        </p:txBody>
      </p:sp>
    </p:spTree>
    <p:extLst>
      <p:ext uri="{BB962C8B-B14F-4D97-AF65-F5344CB8AC3E}">
        <p14:creationId xmlns:p14="http://schemas.microsoft.com/office/powerpoint/2010/main" val="128826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fld id="{5222268B-BC6C-4B88-AEF6-6A1042A18092}" type="datetimeFigureOut">
              <a:rPr lang="fr-FR"/>
              <a:pPr>
                <a:defRPr/>
              </a:pPr>
              <a:t>26/10/2022</a:t>
            </a:fld>
            <a:endParaRPr lang="fr-FR" dirty="0"/>
          </a:p>
        </p:txBody>
      </p:sp>
      <p:sp>
        <p:nvSpPr>
          <p:cNvPr id="7" name="Espace réservé du pied de page 4"/>
          <p:cNvSpPr>
            <a:spLocks noGrp="1"/>
          </p:cNvSpPr>
          <p:nvPr>
            <p:ph type="ftr" sz="quarter" idx="11"/>
          </p:nvPr>
        </p:nvSpPr>
        <p:spPr/>
        <p:txBody>
          <a:bodyPr/>
          <a:lstStyle>
            <a:lvl1pPr>
              <a:defRPr dirty="0"/>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lstStyle>
          <a:p>
            <a:pPr>
              <a:defRPr/>
            </a:pPr>
            <a:fld id="{E5D4A1E4-2B8D-4AA4-BC78-E1D27DFB7EAC}" type="slidenum">
              <a:rPr lang="fr-FR"/>
              <a:pPr>
                <a:defRPr/>
              </a:pPr>
              <a:t>‹N°›</a:t>
            </a:fld>
            <a:endParaRPr lang="fr-FR" dirty="0"/>
          </a:p>
        </p:txBody>
      </p:sp>
    </p:spTree>
    <p:extLst>
      <p:ext uri="{BB962C8B-B14F-4D97-AF65-F5344CB8AC3E}">
        <p14:creationId xmlns:p14="http://schemas.microsoft.com/office/powerpoint/2010/main" val="47213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1150" y="6021388"/>
            <a:ext cx="118903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fld id="{199406C2-080B-45E3-A922-0D3C63096F00}" type="datetimeFigureOut">
              <a:rPr lang="fr-FR"/>
              <a:pPr>
                <a:defRPr/>
              </a:pPr>
              <a:t>26/10/2022</a:t>
            </a:fld>
            <a:endParaRPr lang="fr-FR" dirty="0"/>
          </a:p>
        </p:txBody>
      </p:sp>
      <p:sp>
        <p:nvSpPr>
          <p:cNvPr id="7" name="Espace réservé du pied de page 4"/>
          <p:cNvSpPr>
            <a:spLocks noGrp="1"/>
          </p:cNvSpPr>
          <p:nvPr>
            <p:ph type="ftr" sz="quarter" idx="11"/>
          </p:nvPr>
        </p:nvSpPr>
        <p:spPr/>
        <p:txBody>
          <a:bodyPr/>
          <a:lstStyle>
            <a:lvl1pPr>
              <a:defRPr dirty="0"/>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lstStyle>
          <a:p>
            <a:pPr>
              <a:defRPr/>
            </a:pPr>
            <a:fld id="{1A121C65-7548-43C1-BD7C-DCEC7B5FC28B}" type="slidenum">
              <a:rPr lang="fr-FR"/>
              <a:pPr>
                <a:defRPr/>
              </a:pPr>
              <a:t>‹N°›</a:t>
            </a:fld>
            <a:endParaRPr lang="fr-FR" dirty="0"/>
          </a:p>
        </p:txBody>
      </p:sp>
    </p:spTree>
    <p:extLst>
      <p:ext uri="{BB962C8B-B14F-4D97-AF65-F5344CB8AC3E}">
        <p14:creationId xmlns:p14="http://schemas.microsoft.com/office/powerpoint/2010/main" val="211331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E266431-A336-4ADE-9867-5BB39901762E}" type="datetimeFigureOut">
              <a:rPr lang="fr-FR"/>
              <a:pPr>
                <a:defRPr/>
              </a:pPr>
              <a:t>26/10/2022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E8E7946-CB59-4016-9D94-5F5C45AD0114}"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8" Type="http://schemas.openxmlformats.org/officeDocument/2006/relationships/hyperlink" Target="mailto:cria36@adpep36.fr" TargetMode="External"/><Relationship Id="rId13" Type="http://schemas.openxmlformats.org/officeDocument/2006/relationships/hyperlink" Target="mailto:cria.45@wanadoo.fr" TargetMode="External"/><Relationship Id="rId3" Type="http://schemas.openxmlformats.org/officeDocument/2006/relationships/image" Target="../media/image5.jpeg"/><Relationship Id="rId7" Type="http://schemas.openxmlformats.org/officeDocument/2006/relationships/hyperlink" Target="http://www.cria28.com/" TargetMode="External"/><Relationship Id="rId12" Type="http://schemas.openxmlformats.org/officeDocument/2006/relationships/hyperlink" Target="http://www.cria41.org/"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cria28@laposte.net" TargetMode="External"/><Relationship Id="rId11" Type="http://schemas.openxmlformats.org/officeDocument/2006/relationships/hyperlink" Target="mailto:cria41@wanadoo.fr" TargetMode="External"/><Relationship Id="rId5" Type="http://schemas.openxmlformats.org/officeDocument/2006/relationships/hyperlink" Target="mailto:cria18@pep18.fr" TargetMode="External"/><Relationship Id="rId10" Type="http://schemas.openxmlformats.org/officeDocument/2006/relationships/hyperlink" Target="http://cria37.com/" TargetMode="External"/><Relationship Id="rId4" Type="http://schemas.openxmlformats.org/officeDocument/2006/relationships/image" Target="../media/image12.png"/><Relationship Id="rId9" Type="http://schemas.openxmlformats.org/officeDocument/2006/relationships/hyperlink" Target="mailto:cria37@gmail.com" TargetMode="External"/><Relationship Id="rId14" Type="http://schemas.openxmlformats.org/officeDocument/2006/relationships/hyperlink" Target="http://www.cria45.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youtube.com/watch?v=1lddt9ymAm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46600"/>
            <a:ext cx="345281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Imag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278606"/>
            <a:ext cx="4897437"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a:extLst>
              <a:ext uri="{FF2B5EF4-FFF2-40B4-BE49-F238E27FC236}">
                <a16:creationId xmlns:a16="http://schemas.microsoft.com/office/drawing/2014/main" id="{319F2536-116B-4236-8414-6B5C6C0D60AE}"/>
              </a:ext>
            </a:extLst>
          </p:cNvPr>
          <p:cNvSpPr txBox="1"/>
          <p:nvPr/>
        </p:nvSpPr>
        <p:spPr>
          <a:xfrm>
            <a:off x="3431431" y="4609852"/>
            <a:ext cx="5256584" cy="461665"/>
          </a:xfrm>
          <a:prstGeom prst="rect">
            <a:avLst/>
          </a:prstGeom>
          <a:noFill/>
        </p:spPr>
        <p:txBody>
          <a:bodyPr wrap="square" rtlCol="0">
            <a:spAutoFit/>
          </a:bodyPr>
          <a:lstStyle/>
          <a:p>
            <a:pPr algn="ctr"/>
            <a:r>
              <a:rPr lang="fr-FR" sz="2400" b="1" dirty="0">
                <a:solidFill>
                  <a:srgbClr val="FF0000"/>
                </a:solidFill>
              </a:rPr>
              <a:t>ILLETTRISME ET ILLECTRONISME</a:t>
            </a:r>
          </a:p>
        </p:txBody>
      </p:sp>
    </p:spTree>
    <p:extLst>
      <p:ext uri="{BB962C8B-B14F-4D97-AF65-F5344CB8AC3E}">
        <p14:creationId xmlns:p14="http://schemas.microsoft.com/office/powerpoint/2010/main" val="127759663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à coins arrondis 4"/>
          <p:cNvSpPr/>
          <p:nvPr/>
        </p:nvSpPr>
        <p:spPr>
          <a:xfrm>
            <a:off x="2860843" y="908720"/>
            <a:ext cx="3672408"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Données sur l ’illettrisme</a:t>
            </a:r>
          </a:p>
        </p:txBody>
      </p:sp>
      <p:sp>
        <p:nvSpPr>
          <p:cNvPr id="6" name="ZoneTexte 5"/>
          <p:cNvSpPr txBox="1"/>
          <p:nvPr/>
        </p:nvSpPr>
        <p:spPr>
          <a:xfrm>
            <a:off x="592591" y="1700808"/>
            <a:ext cx="8208912" cy="3693319"/>
          </a:xfrm>
          <a:prstGeom prst="rect">
            <a:avLst/>
          </a:prstGeom>
          <a:noFill/>
        </p:spPr>
        <p:txBody>
          <a:bodyPr wrap="square" rtlCol="0">
            <a:spAutoFit/>
          </a:bodyPr>
          <a:lstStyle/>
          <a:p>
            <a:endParaRPr lang="fr-FR" dirty="0"/>
          </a:p>
          <a:p>
            <a:pPr marL="285750" indent="-285750" algn="ctr">
              <a:buFont typeface="Wingdings"/>
              <a:buChar char="Ø"/>
            </a:pPr>
            <a:r>
              <a:rPr lang="fr-FR" b="1" i="1" dirty="0"/>
              <a:t>7% de la population âgée de 18 à 65 ans, </a:t>
            </a:r>
          </a:p>
          <a:p>
            <a:pPr algn="ctr"/>
            <a:r>
              <a:rPr lang="fr-FR" b="1" i="1" dirty="0"/>
              <a:t> soit 2.500.000 personnes sont en situation d’illettrisme</a:t>
            </a:r>
          </a:p>
          <a:p>
            <a:endParaRPr lang="fr-FR" dirty="0"/>
          </a:p>
          <a:p>
            <a:pPr marL="285750" indent="-285750">
              <a:buFontTx/>
              <a:buChar char="-"/>
            </a:pPr>
            <a:r>
              <a:rPr lang="fr-FR" dirty="0"/>
              <a:t>53 % ont plus de 45 ans</a:t>
            </a:r>
          </a:p>
          <a:p>
            <a:pPr marL="285750" indent="-285750">
              <a:buFontTx/>
              <a:buChar char="-"/>
            </a:pPr>
            <a:r>
              <a:rPr lang="fr-FR" dirty="0"/>
              <a:t>51 % travaillent</a:t>
            </a:r>
          </a:p>
          <a:p>
            <a:pPr marL="285750" indent="-285750">
              <a:buFontTx/>
              <a:buChar char="-"/>
            </a:pPr>
            <a:r>
              <a:rPr lang="fr-FR" dirty="0"/>
              <a:t>La moitié vit en zone rurale ou faiblement peuplée</a:t>
            </a:r>
          </a:p>
          <a:p>
            <a:pPr marL="285750" indent="-285750">
              <a:buFontTx/>
              <a:buChar char="-"/>
            </a:pPr>
            <a:r>
              <a:rPr lang="fr-FR" dirty="0"/>
              <a:t>71 % parlaient uniquement le Français à la maison à l’âge de 5 ans</a:t>
            </a:r>
          </a:p>
          <a:p>
            <a:pPr marL="285750" indent="-285750">
              <a:buFontTx/>
              <a:buChar char="-"/>
            </a:pPr>
            <a:r>
              <a:rPr lang="fr-FR" dirty="0"/>
              <a:t>20 % des allocataires du RSA (Revenu de Solidarité Active) </a:t>
            </a:r>
          </a:p>
          <a:p>
            <a:pPr marL="285750" indent="-285750">
              <a:buFontTx/>
              <a:buChar char="-"/>
            </a:pPr>
            <a:r>
              <a:rPr lang="fr-FR" dirty="0"/>
              <a:t>10 % des demandeurs d’emploi </a:t>
            </a:r>
          </a:p>
          <a:p>
            <a:pPr marL="285750" indent="-285750">
              <a:buFontTx/>
              <a:buChar char="-"/>
            </a:pPr>
            <a:r>
              <a:rPr lang="fr-FR" dirty="0"/>
              <a:t>6 % des personnes dans l’emploi</a:t>
            </a:r>
          </a:p>
          <a:p>
            <a:endParaRPr lang="fr-FR" dirty="0"/>
          </a:p>
          <a:p>
            <a:pPr algn="ctr"/>
            <a:r>
              <a:rPr lang="fr-FR" i="1" dirty="0"/>
              <a:t>Enquête nationale menée par l’INSEE et l’ANLCI en 2012</a:t>
            </a:r>
          </a:p>
        </p:txBody>
      </p:sp>
    </p:spTree>
    <p:extLst>
      <p:ext uri="{BB962C8B-B14F-4D97-AF65-F5344CB8AC3E}">
        <p14:creationId xmlns:p14="http://schemas.microsoft.com/office/powerpoint/2010/main" val="85092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à coins arrondis 4"/>
          <p:cNvSpPr/>
          <p:nvPr/>
        </p:nvSpPr>
        <p:spPr>
          <a:xfrm>
            <a:off x="2809428" y="548680"/>
            <a:ext cx="3672408"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 L’illettrisme en Centre Val de Loire</a:t>
            </a:r>
          </a:p>
        </p:txBody>
      </p:sp>
      <p:sp>
        <p:nvSpPr>
          <p:cNvPr id="6" name="ZoneTexte 5"/>
          <p:cNvSpPr txBox="1"/>
          <p:nvPr/>
        </p:nvSpPr>
        <p:spPr>
          <a:xfrm>
            <a:off x="515557" y="1484784"/>
            <a:ext cx="8015391" cy="369332"/>
          </a:xfrm>
          <a:prstGeom prst="rect">
            <a:avLst/>
          </a:prstGeom>
          <a:noFill/>
        </p:spPr>
        <p:txBody>
          <a:bodyPr wrap="square" rtlCol="0">
            <a:spAutoFit/>
          </a:bodyPr>
          <a:lstStyle/>
          <a:p>
            <a:pPr algn="ctr"/>
            <a:r>
              <a:rPr lang="fr-FR" b="1" i="1" dirty="0"/>
              <a:t>JDC 2019 - Pourcentages de jeunes en difficulté de lecture selon le département</a:t>
            </a:r>
          </a:p>
        </p:txBody>
      </p:sp>
      <p:graphicFrame>
        <p:nvGraphicFramePr>
          <p:cNvPr id="3" name="Tableau 2">
            <a:extLst>
              <a:ext uri="{FF2B5EF4-FFF2-40B4-BE49-F238E27FC236}">
                <a16:creationId xmlns:a16="http://schemas.microsoft.com/office/drawing/2014/main" id="{3B23E94C-554E-1915-4826-C7371A15B2D9}"/>
              </a:ext>
            </a:extLst>
          </p:cNvPr>
          <p:cNvGraphicFramePr>
            <a:graphicFrameLocks noGrp="1"/>
          </p:cNvGraphicFramePr>
          <p:nvPr>
            <p:extLst>
              <p:ext uri="{D42A27DB-BD31-4B8C-83A1-F6EECF244321}">
                <p14:modId xmlns:p14="http://schemas.microsoft.com/office/powerpoint/2010/main" val="2007325478"/>
              </p:ext>
            </p:extLst>
          </p:nvPr>
        </p:nvGraphicFramePr>
        <p:xfrm>
          <a:off x="4380864" y="1938616"/>
          <a:ext cx="4680398" cy="2450660"/>
        </p:xfrm>
        <a:graphic>
          <a:graphicData uri="http://schemas.openxmlformats.org/drawingml/2006/table">
            <a:tbl>
              <a:tblPr/>
              <a:tblGrid>
                <a:gridCol w="642595">
                  <a:extLst>
                    <a:ext uri="{9D8B030D-6E8A-4147-A177-3AD203B41FA5}">
                      <a16:colId xmlns:a16="http://schemas.microsoft.com/office/drawing/2014/main" val="3594709966"/>
                    </a:ext>
                  </a:extLst>
                </a:gridCol>
                <a:gridCol w="2183936">
                  <a:extLst>
                    <a:ext uri="{9D8B030D-6E8A-4147-A177-3AD203B41FA5}">
                      <a16:colId xmlns:a16="http://schemas.microsoft.com/office/drawing/2014/main" val="4104667579"/>
                    </a:ext>
                  </a:extLst>
                </a:gridCol>
                <a:gridCol w="1853867">
                  <a:extLst>
                    <a:ext uri="{9D8B030D-6E8A-4147-A177-3AD203B41FA5}">
                      <a16:colId xmlns:a16="http://schemas.microsoft.com/office/drawing/2014/main" val="2829275112"/>
                    </a:ext>
                  </a:extLst>
                </a:gridCol>
              </a:tblGrid>
              <a:tr h="679608">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dirty="0">
                          <a:effectLst/>
                        </a:rPr>
                        <a:t>Dépt</a:t>
                      </a:r>
                      <a:endParaRPr lang="fr-FR" sz="1400" b="1" i="0" u="none" strike="noStrike" dirty="0">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ctr"/>
                      <a:r>
                        <a:rPr lang="fr-FR" sz="1400" u="none" strike="noStrike" dirty="0">
                          <a:effectLst/>
                        </a:rPr>
                        <a:t>Nom</a:t>
                      </a:r>
                      <a:endParaRPr lang="fr-FR" sz="1400" b="1" i="0" u="none" strike="noStrike" dirty="0">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ctr"/>
                      <a:r>
                        <a:rPr lang="fr-FR" sz="1400" u="none" strike="noStrike" dirty="0">
                          <a:effectLst/>
                        </a:rPr>
                        <a:t>% jeunes en difficultés de lecture</a:t>
                      </a:r>
                      <a:endParaRPr lang="fr-FR" sz="1400" b="1" i="0" u="none" strike="noStrike" dirty="0">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829047273"/>
                  </a:ext>
                </a:extLst>
              </a:tr>
              <a:tr h="22299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18</a:t>
                      </a:r>
                      <a:endParaRPr lang="fr-FR" sz="1400" b="1"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Cher</a:t>
                      </a:r>
                      <a:endParaRPr lang="fr-FR" sz="1400" b="0"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effectLst/>
                        </a:rPr>
                        <a:t>15,0</a:t>
                      </a:r>
                      <a:endParaRPr lang="fr-FR" sz="1400" b="1" i="0" u="none" strike="noStrike" dirty="0">
                        <a:solidFill>
                          <a:srgbClr val="00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49380735"/>
                  </a:ext>
                </a:extLst>
              </a:tr>
              <a:tr h="22299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28</a:t>
                      </a:r>
                      <a:endParaRPr lang="fr-FR" sz="1400" b="1"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Eure-et-Loir</a:t>
                      </a:r>
                      <a:endParaRPr lang="fr-FR" sz="1400" b="0"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effectLst/>
                        </a:rPr>
                        <a:t>14,7</a:t>
                      </a:r>
                      <a:endParaRPr lang="fr-FR" sz="1400" b="1" i="0" u="none" strike="noStrike" dirty="0">
                        <a:solidFill>
                          <a:srgbClr val="00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6852927"/>
                  </a:ext>
                </a:extLst>
              </a:tr>
              <a:tr h="22299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36</a:t>
                      </a:r>
                      <a:endParaRPr lang="fr-FR" sz="1400" b="1"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Indre</a:t>
                      </a:r>
                      <a:endParaRPr lang="fr-FR" sz="1400" b="0"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effectLst/>
                        </a:rPr>
                        <a:t>16,5</a:t>
                      </a:r>
                      <a:endParaRPr lang="fr-FR" sz="1400" b="1" i="0" u="none" strike="noStrike" dirty="0">
                        <a:solidFill>
                          <a:srgbClr val="00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3935802"/>
                  </a:ext>
                </a:extLst>
              </a:tr>
              <a:tr h="22299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37</a:t>
                      </a:r>
                      <a:endParaRPr lang="fr-FR" sz="1400" b="1"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Indre-et-Loire</a:t>
                      </a:r>
                      <a:endParaRPr lang="fr-FR" sz="1400" b="0"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effectLst/>
                        </a:rPr>
                        <a:t>11,6</a:t>
                      </a:r>
                      <a:endParaRPr lang="fr-FR" sz="1400" b="1" i="0" u="none" strike="noStrike" dirty="0">
                        <a:solidFill>
                          <a:srgbClr val="00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50074423"/>
                  </a:ext>
                </a:extLst>
              </a:tr>
              <a:tr h="22299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41</a:t>
                      </a:r>
                      <a:endParaRPr lang="fr-FR" sz="1400" b="1"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Loir-et-Cher</a:t>
                      </a:r>
                      <a:endParaRPr lang="fr-FR" sz="1400" b="0"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effectLst/>
                        </a:rPr>
                        <a:t>13,4</a:t>
                      </a:r>
                      <a:endParaRPr lang="fr-FR" sz="1400" b="1" i="0" u="none" strike="noStrike" dirty="0">
                        <a:solidFill>
                          <a:srgbClr val="00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710289551"/>
                  </a:ext>
                </a:extLst>
              </a:tr>
              <a:tr h="222997">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45</a:t>
                      </a:r>
                      <a:endParaRPr lang="fr-FR" sz="1400" b="1"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ctr"/>
                      <a:r>
                        <a:rPr lang="fr-FR" sz="1400" u="none" strike="noStrike">
                          <a:effectLst/>
                        </a:rPr>
                        <a:t>Loiret</a:t>
                      </a:r>
                      <a:endParaRPr lang="fr-FR" sz="1400" b="0" i="0" u="none" strike="noStrike">
                        <a:effectLst/>
                        <a:latin typeface="Arial" panose="020B0604020202020204" pitchFamily="34" charset="0"/>
                      </a:endParaRPr>
                    </a:p>
                  </a:txBody>
                  <a:tcPr marL="6350" marR="6350" marT="635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effectLst/>
                        </a:rPr>
                        <a:t>13,9</a:t>
                      </a:r>
                      <a:endParaRPr lang="fr-FR" sz="1400" b="1" i="0" u="none" strike="noStrike" dirty="0">
                        <a:solidFill>
                          <a:srgbClr val="00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47336439"/>
                  </a:ext>
                </a:extLst>
              </a:tr>
              <a:tr h="403099">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fr-FR" sz="1400" b="1" u="none" strike="noStrike">
                          <a:solidFill>
                            <a:srgbClr val="FF0000"/>
                          </a:solidFill>
                          <a:effectLst/>
                        </a:rPr>
                        <a:t> </a:t>
                      </a:r>
                      <a:endParaRPr lang="fr-FR" sz="1400" b="1" i="0" u="none" strike="noStrike">
                        <a:solidFill>
                          <a:srgbClr val="FF0000"/>
                        </a:solidFill>
                        <a:effectLst/>
                        <a:latin typeface="Arial" panose="020B0604020202020204" pitchFamily="34" charset="0"/>
                      </a:endParaRPr>
                    </a:p>
                  </a:txBody>
                  <a:tcPr marL="6350" marR="6350" marT="635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fr-FR" sz="1400" b="1" u="none" strike="noStrike" dirty="0">
                          <a:solidFill>
                            <a:srgbClr val="FF0000"/>
                          </a:solidFill>
                          <a:effectLst/>
                        </a:rPr>
                        <a:t>Ensemble France + DOM</a:t>
                      </a:r>
                      <a:endParaRPr lang="fr-FR" sz="1400" b="1" i="0" u="none" strike="noStrike" dirty="0">
                        <a:solidFill>
                          <a:srgbClr val="FF0000"/>
                        </a:solidFill>
                        <a:effectLst/>
                        <a:latin typeface="Arial" panose="020B0604020202020204" pitchFamily="34" charset="0"/>
                      </a:endParaRPr>
                    </a:p>
                  </a:txBody>
                  <a:tcPr marL="6350" marR="6350" marT="635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ctr" fontAlgn="t"/>
                      <a:r>
                        <a:rPr lang="fr-FR" sz="1400" b="1" u="none" strike="noStrike" dirty="0">
                          <a:solidFill>
                            <a:srgbClr val="FF0000"/>
                          </a:solidFill>
                          <a:effectLst/>
                        </a:rPr>
                        <a:t>11,8</a:t>
                      </a:r>
                      <a:endParaRPr lang="fr-FR" sz="1400" b="1" i="0" u="none" strike="noStrike" dirty="0">
                        <a:solidFill>
                          <a:srgbClr val="FF0000"/>
                        </a:solidFill>
                        <a:effectLst/>
                        <a:latin typeface="Arial" panose="020B0604020202020204" pitchFamily="34" charset="0"/>
                      </a:endParaRPr>
                    </a:p>
                  </a:txBody>
                  <a:tcPr marL="6350" marR="114300" marT="635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237465315"/>
                  </a:ext>
                </a:extLst>
              </a:tr>
            </a:tbl>
          </a:graphicData>
        </a:graphic>
      </p:graphicFrame>
      <p:sp>
        <p:nvSpPr>
          <p:cNvPr id="4" name="ZoneTexte 3">
            <a:extLst>
              <a:ext uri="{FF2B5EF4-FFF2-40B4-BE49-F238E27FC236}">
                <a16:creationId xmlns:a16="http://schemas.microsoft.com/office/drawing/2014/main" id="{157970DE-5B70-7DF5-670E-64EB99A3B0F7}"/>
              </a:ext>
            </a:extLst>
          </p:cNvPr>
          <p:cNvSpPr txBox="1"/>
          <p:nvPr/>
        </p:nvSpPr>
        <p:spPr>
          <a:xfrm>
            <a:off x="4591397" y="4479660"/>
            <a:ext cx="4032448" cy="830997"/>
          </a:xfrm>
          <a:prstGeom prst="rect">
            <a:avLst/>
          </a:prstGeom>
          <a:noFill/>
        </p:spPr>
        <p:txBody>
          <a:bodyPr wrap="square">
            <a:spAutoFit/>
          </a:bodyPr>
          <a:lstStyle/>
          <a:p>
            <a:pPr algn="ctr">
              <a:defRPr/>
            </a:pPr>
            <a:r>
              <a:rPr lang="fr-FR" sz="1200" dirty="0">
                <a:solidFill>
                  <a:srgbClr val="000000"/>
                </a:solidFill>
                <a:latin typeface="Verdana"/>
                <a:cs typeface="+mn-cs"/>
              </a:rPr>
              <a:t>La région Centre Val de Loire, une des 3 régions </a:t>
            </a:r>
          </a:p>
          <a:p>
            <a:pPr algn="ctr">
              <a:defRPr/>
            </a:pPr>
            <a:r>
              <a:rPr lang="fr-FR" sz="1200" dirty="0">
                <a:solidFill>
                  <a:srgbClr val="000000"/>
                </a:solidFill>
                <a:latin typeface="Verdana"/>
                <a:cs typeface="+mn-cs"/>
              </a:rPr>
              <a:t>les plus touchées en France métropolitaine</a:t>
            </a:r>
          </a:p>
          <a:p>
            <a:pPr algn="ctr">
              <a:defRPr/>
            </a:pPr>
            <a:r>
              <a:rPr lang="fr-FR" sz="1200" dirty="0">
                <a:solidFill>
                  <a:srgbClr val="000000"/>
                </a:solidFill>
                <a:latin typeface="Verdana"/>
                <a:cs typeface="+mn-cs"/>
              </a:rPr>
              <a:t>Département plus fort taux : Aisne – 17,9 %</a:t>
            </a:r>
          </a:p>
          <a:p>
            <a:pPr algn="ctr">
              <a:defRPr/>
            </a:pPr>
            <a:r>
              <a:rPr lang="fr-FR" sz="1200" dirty="0">
                <a:solidFill>
                  <a:srgbClr val="000000"/>
                </a:solidFill>
                <a:latin typeface="Verdana"/>
                <a:cs typeface="+mn-cs"/>
              </a:rPr>
              <a:t>Département taux le plus faible : Paris – 5,8¨%</a:t>
            </a:r>
          </a:p>
        </p:txBody>
      </p:sp>
      <p:pic>
        <p:nvPicPr>
          <p:cNvPr id="7" name="Image 6">
            <a:extLst>
              <a:ext uri="{FF2B5EF4-FFF2-40B4-BE49-F238E27FC236}">
                <a16:creationId xmlns:a16="http://schemas.microsoft.com/office/drawing/2014/main" id="{258CB35B-1573-6641-49C7-4C2ECA8CC024}"/>
              </a:ext>
            </a:extLst>
          </p:cNvPr>
          <p:cNvPicPr>
            <a:picLocks noChangeAspect="1"/>
          </p:cNvPicPr>
          <p:nvPr/>
        </p:nvPicPr>
        <p:blipFill>
          <a:blip r:embed="rId4"/>
          <a:stretch>
            <a:fillRect/>
          </a:stretch>
        </p:blipFill>
        <p:spPr>
          <a:xfrm>
            <a:off x="139848" y="2012809"/>
            <a:ext cx="4104332" cy="3216391"/>
          </a:xfrm>
          <a:prstGeom prst="rect">
            <a:avLst/>
          </a:prstGeom>
        </p:spPr>
      </p:pic>
    </p:spTree>
    <p:extLst>
      <p:ext uri="{BB962C8B-B14F-4D97-AF65-F5344CB8AC3E}">
        <p14:creationId xmlns:p14="http://schemas.microsoft.com/office/powerpoint/2010/main" val="63238465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à coins arrondis 4"/>
          <p:cNvSpPr/>
          <p:nvPr/>
        </p:nvSpPr>
        <p:spPr>
          <a:xfrm>
            <a:off x="2435680" y="209581"/>
            <a:ext cx="4426868"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13 millions de personnes en difficulté avec le numérique</a:t>
            </a:r>
          </a:p>
        </p:txBody>
      </p:sp>
      <p:sp>
        <p:nvSpPr>
          <p:cNvPr id="2" name="Rectangle 3">
            <a:extLst>
              <a:ext uri="{FF2B5EF4-FFF2-40B4-BE49-F238E27FC236}">
                <a16:creationId xmlns:a16="http://schemas.microsoft.com/office/drawing/2014/main" id="{FDA2A0EE-7AB4-162F-416A-40E4D7857BFF}"/>
              </a:ext>
            </a:extLst>
          </p:cNvPr>
          <p:cNvSpPr>
            <a:spLocks noChangeArrowheads="1"/>
          </p:cNvSpPr>
          <p:nvPr/>
        </p:nvSpPr>
        <p:spPr bwMode="auto">
          <a:xfrm>
            <a:off x="4194375" y="2523958"/>
            <a:ext cx="263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1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eaLnBrk="1" hangingPunct="1">
              <a:spcBef>
                <a:spcPct val="0"/>
              </a:spcBef>
              <a:buFontTx/>
              <a:buNone/>
            </a:pPr>
            <a:r>
              <a:rPr lang="fr-FR" altLang="fr-FR" sz="2000">
                <a:latin typeface="Tahoma" panose="020B0604030504040204" pitchFamily="34" charset="0"/>
              </a:rPr>
              <a:t> </a:t>
            </a:r>
          </a:p>
        </p:txBody>
      </p:sp>
      <p:sp>
        <p:nvSpPr>
          <p:cNvPr id="8" name="Forme libre 19">
            <a:extLst>
              <a:ext uri="{FF2B5EF4-FFF2-40B4-BE49-F238E27FC236}">
                <a16:creationId xmlns:a16="http://schemas.microsoft.com/office/drawing/2014/main" id="{2F3A60E3-865D-2386-18F2-36A5E07692AF}"/>
              </a:ext>
            </a:extLst>
          </p:cNvPr>
          <p:cNvSpPr/>
          <p:nvPr/>
        </p:nvSpPr>
        <p:spPr>
          <a:xfrm>
            <a:off x="2339752" y="1197560"/>
            <a:ext cx="5846762" cy="590550"/>
          </a:xfrm>
          <a:custGeom>
            <a:avLst/>
            <a:gdLst>
              <a:gd name="connsiteX0" fmla="*/ 99507 w 597029"/>
              <a:gd name="connsiteY0" fmla="*/ 0 h 6472362"/>
              <a:gd name="connsiteX1" fmla="*/ 497522 w 597029"/>
              <a:gd name="connsiteY1" fmla="*/ 0 h 6472362"/>
              <a:gd name="connsiteX2" fmla="*/ 597029 w 597029"/>
              <a:gd name="connsiteY2" fmla="*/ 99507 h 6472362"/>
              <a:gd name="connsiteX3" fmla="*/ 597029 w 597029"/>
              <a:gd name="connsiteY3" fmla="*/ 6472362 h 6472362"/>
              <a:gd name="connsiteX4" fmla="*/ 597029 w 597029"/>
              <a:gd name="connsiteY4" fmla="*/ 6472362 h 6472362"/>
              <a:gd name="connsiteX5" fmla="*/ 0 w 597029"/>
              <a:gd name="connsiteY5" fmla="*/ 6472362 h 6472362"/>
              <a:gd name="connsiteX6" fmla="*/ 0 w 597029"/>
              <a:gd name="connsiteY6" fmla="*/ 6472362 h 6472362"/>
              <a:gd name="connsiteX7" fmla="*/ 0 w 597029"/>
              <a:gd name="connsiteY7" fmla="*/ 99507 h 6472362"/>
              <a:gd name="connsiteX8" fmla="*/ 99507 w 597029"/>
              <a:gd name="connsiteY8" fmla="*/ 0 h 647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029" h="6472362">
                <a:moveTo>
                  <a:pt x="597029" y="1078754"/>
                </a:moveTo>
                <a:lnTo>
                  <a:pt x="597029" y="5393608"/>
                </a:lnTo>
                <a:cubicBezTo>
                  <a:pt x="597029" y="5989382"/>
                  <a:pt x="592919" y="6472357"/>
                  <a:pt x="587850" y="6472357"/>
                </a:cubicBezTo>
                <a:lnTo>
                  <a:pt x="0" y="6472357"/>
                </a:lnTo>
                <a:lnTo>
                  <a:pt x="0" y="6472357"/>
                </a:lnTo>
                <a:lnTo>
                  <a:pt x="0" y="5"/>
                </a:lnTo>
                <a:lnTo>
                  <a:pt x="0" y="5"/>
                </a:lnTo>
                <a:lnTo>
                  <a:pt x="587850" y="5"/>
                </a:lnTo>
                <a:cubicBezTo>
                  <a:pt x="592919" y="5"/>
                  <a:pt x="597029" y="482980"/>
                  <a:pt x="597029" y="1078754"/>
                </a:cubicBezTo>
                <a:close/>
              </a:path>
            </a:pathLst>
          </a:custGeom>
          <a:solidFill>
            <a:srgbClr val="90C226">
              <a:alpha val="90000"/>
              <a:tint val="40000"/>
              <a:hueOff val="0"/>
              <a:satOff val="0"/>
              <a:lumOff val="0"/>
              <a:alphaOff val="0"/>
            </a:srgbClr>
          </a:solidFill>
          <a:ln w="19050" cap="rnd" cmpd="sng" algn="ctr">
            <a:solidFill>
              <a:srgbClr val="90C226">
                <a:alpha val="90000"/>
                <a:tint val="40000"/>
                <a:hueOff val="0"/>
                <a:satOff val="0"/>
                <a:lumOff val="0"/>
                <a:alphaOff val="0"/>
              </a:srgbClr>
            </a:solidFill>
            <a:prstDash val="solid"/>
          </a:ln>
          <a:effectLst/>
        </p:spPr>
        <p:txBody>
          <a:bodyPr lIns="247651" tIns="152970" rIns="276795" bIns="152971" spcCol="1270" anchor="ctr"/>
          <a:lstStyle/>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fr-FR" sz="1800" b="1" i="1"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rPr>
              <a:t>des Français ne sont pas capable de communiquer Via Internet</a:t>
            </a:r>
            <a:endParaRPr kumimoji="0" lang="fr-FR" sz="1600" b="0" i="0"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endParaRPr>
          </a:p>
        </p:txBody>
      </p:sp>
      <p:sp>
        <p:nvSpPr>
          <p:cNvPr id="9" name="Forme libre 29">
            <a:extLst>
              <a:ext uri="{FF2B5EF4-FFF2-40B4-BE49-F238E27FC236}">
                <a16:creationId xmlns:a16="http://schemas.microsoft.com/office/drawing/2014/main" id="{B19CD659-E662-4F4D-DB51-24E728A0F514}"/>
              </a:ext>
            </a:extLst>
          </p:cNvPr>
          <p:cNvSpPr/>
          <p:nvPr/>
        </p:nvSpPr>
        <p:spPr>
          <a:xfrm>
            <a:off x="1284392" y="1171568"/>
            <a:ext cx="1139825" cy="603250"/>
          </a:xfrm>
          <a:custGeom>
            <a:avLst/>
            <a:gdLst>
              <a:gd name="connsiteX0" fmla="*/ 0 w 1250898"/>
              <a:gd name="connsiteY0" fmla="*/ 168802 h 1012790"/>
              <a:gd name="connsiteX1" fmla="*/ 168802 w 1250898"/>
              <a:gd name="connsiteY1" fmla="*/ 0 h 1012790"/>
              <a:gd name="connsiteX2" fmla="*/ 1082096 w 1250898"/>
              <a:gd name="connsiteY2" fmla="*/ 0 h 1012790"/>
              <a:gd name="connsiteX3" fmla="*/ 1250898 w 1250898"/>
              <a:gd name="connsiteY3" fmla="*/ 168802 h 1012790"/>
              <a:gd name="connsiteX4" fmla="*/ 1250898 w 1250898"/>
              <a:gd name="connsiteY4" fmla="*/ 843988 h 1012790"/>
              <a:gd name="connsiteX5" fmla="*/ 1082096 w 1250898"/>
              <a:gd name="connsiteY5" fmla="*/ 1012790 h 1012790"/>
              <a:gd name="connsiteX6" fmla="*/ 168802 w 1250898"/>
              <a:gd name="connsiteY6" fmla="*/ 1012790 h 1012790"/>
              <a:gd name="connsiteX7" fmla="*/ 0 w 1250898"/>
              <a:gd name="connsiteY7" fmla="*/ 843988 h 1012790"/>
              <a:gd name="connsiteX8" fmla="*/ 0 w 1250898"/>
              <a:gd name="connsiteY8" fmla="*/ 168802 h 1012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0898" h="1012790">
                <a:moveTo>
                  <a:pt x="0" y="168802"/>
                </a:moveTo>
                <a:cubicBezTo>
                  <a:pt x="0" y="75575"/>
                  <a:pt x="75575" y="0"/>
                  <a:pt x="168802" y="0"/>
                </a:cubicBezTo>
                <a:lnTo>
                  <a:pt x="1082096" y="0"/>
                </a:lnTo>
                <a:cubicBezTo>
                  <a:pt x="1175323" y="0"/>
                  <a:pt x="1250898" y="75575"/>
                  <a:pt x="1250898" y="168802"/>
                </a:cubicBezTo>
                <a:lnTo>
                  <a:pt x="1250898" y="843988"/>
                </a:lnTo>
                <a:cubicBezTo>
                  <a:pt x="1250898" y="937215"/>
                  <a:pt x="1175323" y="1012790"/>
                  <a:pt x="1082096" y="1012790"/>
                </a:cubicBezTo>
                <a:lnTo>
                  <a:pt x="168802" y="1012790"/>
                </a:lnTo>
                <a:cubicBezTo>
                  <a:pt x="75575" y="1012790"/>
                  <a:pt x="0" y="937215"/>
                  <a:pt x="0" y="843988"/>
                </a:cubicBezTo>
                <a:lnTo>
                  <a:pt x="0" y="168802"/>
                </a:lnTo>
                <a:close/>
              </a:path>
            </a:pathLst>
          </a:custGeom>
          <a:solidFill>
            <a:srgbClr val="FF9900"/>
          </a:solidFill>
          <a:ln w="19050" cap="rnd" cmpd="sng" algn="ctr">
            <a:solidFill>
              <a:sysClr val="window" lastClr="FFFFFF">
                <a:hueOff val="0"/>
                <a:satOff val="0"/>
                <a:lumOff val="0"/>
                <a:alphaOff val="0"/>
              </a:sysClr>
            </a:solidFill>
            <a:prstDash val="solid"/>
          </a:ln>
          <a:effectLst/>
        </p:spPr>
        <p:txBody>
          <a:bodyPr lIns="186600" tIns="118020" rIns="186600" bIns="118020" spcCol="1270" anchor="ctr"/>
          <a:lstStyle/>
          <a:p>
            <a:pPr marL="0" marR="0" lvl="0" indent="0" algn="ctr" defTabSz="1600200" eaLnBrk="1" fontAlgn="auto" latinLnBrk="0" hangingPunct="1">
              <a:lnSpc>
                <a:spcPct val="90000"/>
              </a:lnSpc>
              <a:spcBef>
                <a:spcPts val="0"/>
              </a:spcBef>
              <a:spcAft>
                <a:spcPct val="35000"/>
              </a:spcAft>
              <a:buClrTx/>
              <a:buSzTx/>
              <a:buFontTx/>
              <a:buNone/>
              <a:tabLst/>
              <a:defRPr/>
            </a:pPr>
            <a:r>
              <a:rPr kumimoji="0" lang="fr-FR" sz="3600" b="0" i="0" u="none" strike="noStrike" kern="0" cap="none" spc="0" normalizeH="0" baseline="0" noProof="0" dirty="0">
                <a:ln>
                  <a:noFill/>
                </a:ln>
                <a:solidFill>
                  <a:prstClr val="white"/>
                </a:solidFill>
                <a:effectLst/>
                <a:uLnTx/>
                <a:uFillTx/>
                <a:latin typeface="Trebuchet MS" panose="020B0603020202020204"/>
                <a:ea typeface="+mn-ea"/>
                <a:cs typeface="+mn-cs"/>
              </a:rPr>
              <a:t>21%</a:t>
            </a:r>
          </a:p>
        </p:txBody>
      </p:sp>
      <p:sp>
        <p:nvSpPr>
          <p:cNvPr id="10" name="Forme libre 29">
            <a:extLst>
              <a:ext uri="{FF2B5EF4-FFF2-40B4-BE49-F238E27FC236}">
                <a16:creationId xmlns:a16="http://schemas.microsoft.com/office/drawing/2014/main" id="{C80D21FB-5AE0-BC72-B602-71FDDAA0F93A}"/>
              </a:ext>
            </a:extLst>
          </p:cNvPr>
          <p:cNvSpPr/>
          <p:nvPr/>
        </p:nvSpPr>
        <p:spPr>
          <a:xfrm>
            <a:off x="1295855" y="2088145"/>
            <a:ext cx="1139825" cy="735012"/>
          </a:xfrm>
          <a:custGeom>
            <a:avLst/>
            <a:gdLst>
              <a:gd name="connsiteX0" fmla="*/ 0 w 1250898"/>
              <a:gd name="connsiteY0" fmla="*/ 168802 h 1012790"/>
              <a:gd name="connsiteX1" fmla="*/ 168802 w 1250898"/>
              <a:gd name="connsiteY1" fmla="*/ 0 h 1012790"/>
              <a:gd name="connsiteX2" fmla="*/ 1082096 w 1250898"/>
              <a:gd name="connsiteY2" fmla="*/ 0 h 1012790"/>
              <a:gd name="connsiteX3" fmla="*/ 1250898 w 1250898"/>
              <a:gd name="connsiteY3" fmla="*/ 168802 h 1012790"/>
              <a:gd name="connsiteX4" fmla="*/ 1250898 w 1250898"/>
              <a:gd name="connsiteY4" fmla="*/ 843988 h 1012790"/>
              <a:gd name="connsiteX5" fmla="*/ 1082096 w 1250898"/>
              <a:gd name="connsiteY5" fmla="*/ 1012790 h 1012790"/>
              <a:gd name="connsiteX6" fmla="*/ 168802 w 1250898"/>
              <a:gd name="connsiteY6" fmla="*/ 1012790 h 1012790"/>
              <a:gd name="connsiteX7" fmla="*/ 0 w 1250898"/>
              <a:gd name="connsiteY7" fmla="*/ 843988 h 1012790"/>
              <a:gd name="connsiteX8" fmla="*/ 0 w 1250898"/>
              <a:gd name="connsiteY8" fmla="*/ 168802 h 1012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0898" h="1012790">
                <a:moveTo>
                  <a:pt x="0" y="168802"/>
                </a:moveTo>
                <a:cubicBezTo>
                  <a:pt x="0" y="75575"/>
                  <a:pt x="75575" y="0"/>
                  <a:pt x="168802" y="0"/>
                </a:cubicBezTo>
                <a:lnTo>
                  <a:pt x="1082096" y="0"/>
                </a:lnTo>
                <a:cubicBezTo>
                  <a:pt x="1175323" y="0"/>
                  <a:pt x="1250898" y="75575"/>
                  <a:pt x="1250898" y="168802"/>
                </a:cubicBezTo>
                <a:lnTo>
                  <a:pt x="1250898" y="843988"/>
                </a:lnTo>
                <a:cubicBezTo>
                  <a:pt x="1250898" y="937215"/>
                  <a:pt x="1175323" y="1012790"/>
                  <a:pt x="1082096" y="1012790"/>
                </a:cubicBezTo>
                <a:lnTo>
                  <a:pt x="168802" y="1012790"/>
                </a:lnTo>
                <a:cubicBezTo>
                  <a:pt x="75575" y="1012790"/>
                  <a:pt x="0" y="937215"/>
                  <a:pt x="0" y="843988"/>
                </a:cubicBezTo>
                <a:lnTo>
                  <a:pt x="0" y="168802"/>
                </a:lnTo>
                <a:close/>
              </a:path>
            </a:pathLst>
          </a:custGeom>
          <a:solidFill>
            <a:srgbClr val="FF9900"/>
          </a:solidFill>
          <a:ln w="19050" cap="rnd" cmpd="sng" algn="ctr">
            <a:solidFill>
              <a:sysClr val="window" lastClr="FFFFFF">
                <a:hueOff val="0"/>
                <a:satOff val="0"/>
                <a:lumOff val="0"/>
                <a:alphaOff val="0"/>
              </a:sysClr>
            </a:solidFill>
            <a:prstDash val="solid"/>
          </a:ln>
          <a:effectLst/>
        </p:spPr>
        <p:txBody>
          <a:bodyPr lIns="186600" tIns="118020" rIns="186600" bIns="118020" spcCol="1270" anchor="ctr"/>
          <a:lstStyle/>
          <a:p>
            <a:pPr marL="0" marR="0" lvl="0" indent="0" algn="ctr" defTabSz="1600200" eaLnBrk="1" fontAlgn="auto" latinLnBrk="0" hangingPunct="1">
              <a:lnSpc>
                <a:spcPct val="90000"/>
              </a:lnSpc>
              <a:spcBef>
                <a:spcPts val="0"/>
              </a:spcBef>
              <a:spcAft>
                <a:spcPct val="35000"/>
              </a:spcAft>
              <a:buClrTx/>
              <a:buSzTx/>
              <a:buFontTx/>
              <a:buNone/>
              <a:tabLst/>
              <a:defRPr/>
            </a:pPr>
            <a:r>
              <a:rPr kumimoji="0" lang="fr-FR" sz="3600" b="0" i="0" u="none" strike="noStrike" kern="0" cap="none" spc="0" normalizeH="0" baseline="0" noProof="0" dirty="0">
                <a:ln>
                  <a:noFill/>
                </a:ln>
                <a:solidFill>
                  <a:prstClr val="white"/>
                </a:solidFill>
                <a:effectLst/>
                <a:uLnTx/>
                <a:uFillTx/>
                <a:latin typeface="Trebuchet MS" panose="020B0603020202020204"/>
                <a:ea typeface="+mn-ea"/>
                <a:cs typeface="+mn-cs"/>
              </a:rPr>
              <a:t>60%</a:t>
            </a:r>
          </a:p>
        </p:txBody>
      </p:sp>
      <p:sp>
        <p:nvSpPr>
          <p:cNvPr id="11" name="Forme libre 19">
            <a:extLst>
              <a:ext uri="{FF2B5EF4-FFF2-40B4-BE49-F238E27FC236}">
                <a16:creationId xmlns:a16="http://schemas.microsoft.com/office/drawing/2014/main" id="{EDB6CCC8-DCB0-7804-18CC-D09FE39C9FB7}"/>
              </a:ext>
            </a:extLst>
          </p:cNvPr>
          <p:cNvSpPr/>
          <p:nvPr/>
        </p:nvSpPr>
        <p:spPr>
          <a:xfrm>
            <a:off x="2435680" y="2142458"/>
            <a:ext cx="5845175" cy="661988"/>
          </a:xfrm>
          <a:custGeom>
            <a:avLst/>
            <a:gdLst>
              <a:gd name="connsiteX0" fmla="*/ 99507 w 597029"/>
              <a:gd name="connsiteY0" fmla="*/ 0 h 6472362"/>
              <a:gd name="connsiteX1" fmla="*/ 497522 w 597029"/>
              <a:gd name="connsiteY1" fmla="*/ 0 h 6472362"/>
              <a:gd name="connsiteX2" fmla="*/ 597029 w 597029"/>
              <a:gd name="connsiteY2" fmla="*/ 99507 h 6472362"/>
              <a:gd name="connsiteX3" fmla="*/ 597029 w 597029"/>
              <a:gd name="connsiteY3" fmla="*/ 6472362 h 6472362"/>
              <a:gd name="connsiteX4" fmla="*/ 597029 w 597029"/>
              <a:gd name="connsiteY4" fmla="*/ 6472362 h 6472362"/>
              <a:gd name="connsiteX5" fmla="*/ 0 w 597029"/>
              <a:gd name="connsiteY5" fmla="*/ 6472362 h 6472362"/>
              <a:gd name="connsiteX6" fmla="*/ 0 w 597029"/>
              <a:gd name="connsiteY6" fmla="*/ 6472362 h 6472362"/>
              <a:gd name="connsiteX7" fmla="*/ 0 w 597029"/>
              <a:gd name="connsiteY7" fmla="*/ 99507 h 6472362"/>
              <a:gd name="connsiteX8" fmla="*/ 99507 w 597029"/>
              <a:gd name="connsiteY8" fmla="*/ 0 h 647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029" h="6472362">
                <a:moveTo>
                  <a:pt x="597029" y="1078754"/>
                </a:moveTo>
                <a:lnTo>
                  <a:pt x="597029" y="5393608"/>
                </a:lnTo>
                <a:cubicBezTo>
                  <a:pt x="597029" y="5989382"/>
                  <a:pt x="592919" y="6472357"/>
                  <a:pt x="587850" y="6472357"/>
                </a:cubicBezTo>
                <a:lnTo>
                  <a:pt x="0" y="6472357"/>
                </a:lnTo>
                <a:lnTo>
                  <a:pt x="0" y="6472357"/>
                </a:lnTo>
                <a:lnTo>
                  <a:pt x="0" y="5"/>
                </a:lnTo>
                <a:lnTo>
                  <a:pt x="0" y="5"/>
                </a:lnTo>
                <a:lnTo>
                  <a:pt x="587850" y="5"/>
                </a:lnTo>
                <a:cubicBezTo>
                  <a:pt x="592919" y="5"/>
                  <a:pt x="597029" y="482980"/>
                  <a:pt x="597029" y="1078754"/>
                </a:cubicBezTo>
                <a:close/>
              </a:path>
            </a:pathLst>
          </a:custGeom>
          <a:solidFill>
            <a:srgbClr val="90C226">
              <a:alpha val="90000"/>
              <a:tint val="40000"/>
              <a:hueOff val="0"/>
              <a:satOff val="0"/>
              <a:lumOff val="0"/>
              <a:alphaOff val="0"/>
            </a:srgbClr>
          </a:solidFill>
          <a:ln w="19050" cap="rnd" cmpd="sng" algn="ctr">
            <a:solidFill>
              <a:srgbClr val="90C226">
                <a:alpha val="90000"/>
                <a:tint val="40000"/>
                <a:hueOff val="0"/>
                <a:satOff val="0"/>
                <a:lumOff val="0"/>
                <a:alphaOff val="0"/>
              </a:srgbClr>
            </a:solidFill>
            <a:prstDash val="solid"/>
          </a:ln>
          <a:effectLst/>
        </p:spPr>
        <p:txBody>
          <a:bodyPr lIns="247651" tIns="152970" rIns="276795" bIns="152971" spcCol="1270" anchor="ctr"/>
          <a:lstStyle/>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fr-FR" sz="1800" b="1" i="1"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rPr>
              <a:t>des Français les moins diplômés sont en situation d’illectronisme</a:t>
            </a:r>
            <a:endParaRPr kumimoji="0" lang="fr-FR" sz="1600" b="0" i="0"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endParaRPr>
          </a:p>
        </p:txBody>
      </p:sp>
      <p:sp>
        <p:nvSpPr>
          <p:cNvPr id="12" name="Forme libre 20">
            <a:extLst>
              <a:ext uri="{FF2B5EF4-FFF2-40B4-BE49-F238E27FC236}">
                <a16:creationId xmlns:a16="http://schemas.microsoft.com/office/drawing/2014/main" id="{B4312733-1A76-3291-CB21-4AB15DEBE029}"/>
              </a:ext>
            </a:extLst>
          </p:cNvPr>
          <p:cNvSpPr/>
          <p:nvPr/>
        </p:nvSpPr>
        <p:spPr>
          <a:xfrm>
            <a:off x="2407047" y="3223207"/>
            <a:ext cx="5845175" cy="652462"/>
          </a:xfrm>
          <a:custGeom>
            <a:avLst/>
            <a:gdLst>
              <a:gd name="connsiteX0" fmla="*/ 100518 w 603095"/>
              <a:gd name="connsiteY0" fmla="*/ 0 h 7103420"/>
              <a:gd name="connsiteX1" fmla="*/ 502577 w 603095"/>
              <a:gd name="connsiteY1" fmla="*/ 0 h 7103420"/>
              <a:gd name="connsiteX2" fmla="*/ 603095 w 603095"/>
              <a:gd name="connsiteY2" fmla="*/ 100518 h 7103420"/>
              <a:gd name="connsiteX3" fmla="*/ 603095 w 603095"/>
              <a:gd name="connsiteY3" fmla="*/ 7103420 h 7103420"/>
              <a:gd name="connsiteX4" fmla="*/ 603095 w 603095"/>
              <a:gd name="connsiteY4" fmla="*/ 7103420 h 7103420"/>
              <a:gd name="connsiteX5" fmla="*/ 0 w 603095"/>
              <a:gd name="connsiteY5" fmla="*/ 7103420 h 7103420"/>
              <a:gd name="connsiteX6" fmla="*/ 0 w 603095"/>
              <a:gd name="connsiteY6" fmla="*/ 7103420 h 7103420"/>
              <a:gd name="connsiteX7" fmla="*/ 0 w 603095"/>
              <a:gd name="connsiteY7" fmla="*/ 100518 h 7103420"/>
              <a:gd name="connsiteX8" fmla="*/ 100518 w 603095"/>
              <a:gd name="connsiteY8" fmla="*/ 0 h 7103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3095" h="7103420">
                <a:moveTo>
                  <a:pt x="603095" y="1183933"/>
                </a:moveTo>
                <a:lnTo>
                  <a:pt x="603095" y="5919487"/>
                </a:lnTo>
                <a:cubicBezTo>
                  <a:pt x="603095" y="6573357"/>
                  <a:pt x="599274" y="7103414"/>
                  <a:pt x="594561" y="7103414"/>
                </a:cubicBezTo>
                <a:lnTo>
                  <a:pt x="0" y="7103414"/>
                </a:lnTo>
                <a:lnTo>
                  <a:pt x="0" y="7103414"/>
                </a:lnTo>
                <a:lnTo>
                  <a:pt x="0" y="6"/>
                </a:lnTo>
                <a:lnTo>
                  <a:pt x="0" y="6"/>
                </a:lnTo>
                <a:lnTo>
                  <a:pt x="594561" y="6"/>
                </a:lnTo>
                <a:cubicBezTo>
                  <a:pt x="599274" y="6"/>
                  <a:pt x="603095" y="530063"/>
                  <a:pt x="603095" y="1183933"/>
                </a:cubicBezTo>
                <a:close/>
              </a:path>
            </a:pathLst>
          </a:custGeom>
          <a:solidFill>
            <a:srgbClr val="90C226">
              <a:alpha val="90000"/>
              <a:tint val="40000"/>
              <a:hueOff val="0"/>
              <a:satOff val="0"/>
              <a:lumOff val="0"/>
              <a:alphaOff val="0"/>
            </a:srgbClr>
          </a:solidFill>
          <a:ln w="19050" cap="rnd" cmpd="sng" algn="ctr">
            <a:solidFill>
              <a:srgbClr val="90C226">
                <a:alpha val="90000"/>
                <a:tint val="40000"/>
                <a:hueOff val="0"/>
                <a:satOff val="0"/>
                <a:lumOff val="0"/>
                <a:alphaOff val="0"/>
              </a:srgbClr>
            </a:solidFill>
            <a:prstDash val="solid"/>
          </a:ln>
          <a:effectLst/>
        </p:spPr>
        <p:txBody>
          <a:bodyPr lIns="247651" tIns="153267" rIns="277091" bIns="153266" spcCol="1270" anchor="ctr"/>
          <a:lstStyle/>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fr-FR" sz="1800" b="1" i="1"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rPr>
              <a:t>des emplois requièrent la maîtrise des compétences numériques de base</a:t>
            </a:r>
            <a:endParaRPr kumimoji="0" lang="fr-FR" sz="1600" b="0" i="0"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endParaRPr>
          </a:p>
        </p:txBody>
      </p:sp>
      <p:sp>
        <p:nvSpPr>
          <p:cNvPr id="13" name="Forme libre 21">
            <a:extLst>
              <a:ext uri="{FF2B5EF4-FFF2-40B4-BE49-F238E27FC236}">
                <a16:creationId xmlns:a16="http://schemas.microsoft.com/office/drawing/2014/main" id="{C98640B0-607D-3731-E131-0513C156030E}"/>
              </a:ext>
            </a:extLst>
          </p:cNvPr>
          <p:cNvSpPr/>
          <p:nvPr/>
        </p:nvSpPr>
        <p:spPr>
          <a:xfrm>
            <a:off x="1274867" y="3218444"/>
            <a:ext cx="1149350" cy="661987"/>
          </a:xfrm>
          <a:custGeom>
            <a:avLst/>
            <a:gdLst>
              <a:gd name="connsiteX0" fmla="*/ 0 w 1198245"/>
              <a:gd name="connsiteY0" fmla="*/ 145190 h 871125"/>
              <a:gd name="connsiteX1" fmla="*/ 145190 w 1198245"/>
              <a:gd name="connsiteY1" fmla="*/ 0 h 871125"/>
              <a:gd name="connsiteX2" fmla="*/ 1053055 w 1198245"/>
              <a:gd name="connsiteY2" fmla="*/ 0 h 871125"/>
              <a:gd name="connsiteX3" fmla="*/ 1198245 w 1198245"/>
              <a:gd name="connsiteY3" fmla="*/ 145190 h 871125"/>
              <a:gd name="connsiteX4" fmla="*/ 1198245 w 1198245"/>
              <a:gd name="connsiteY4" fmla="*/ 725935 h 871125"/>
              <a:gd name="connsiteX5" fmla="*/ 1053055 w 1198245"/>
              <a:gd name="connsiteY5" fmla="*/ 871125 h 871125"/>
              <a:gd name="connsiteX6" fmla="*/ 145190 w 1198245"/>
              <a:gd name="connsiteY6" fmla="*/ 871125 h 871125"/>
              <a:gd name="connsiteX7" fmla="*/ 0 w 1198245"/>
              <a:gd name="connsiteY7" fmla="*/ 725935 h 871125"/>
              <a:gd name="connsiteX8" fmla="*/ 0 w 1198245"/>
              <a:gd name="connsiteY8" fmla="*/ 145190 h 871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8245" h="871125">
                <a:moveTo>
                  <a:pt x="0" y="145190"/>
                </a:moveTo>
                <a:cubicBezTo>
                  <a:pt x="0" y="65004"/>
                  <a:pt x="65004" y="0"/>
                  <a:pt x="145190" y="0"/>
                </a:cubicBezTo>
                <a:lnTo>
                  <a:pt x="1053055" y="0"/>
                </a:lnTo>
                <a:cubicBezTo>
                  <a:pt x="1133241" y="0"/>
                  <a:pt x="1198245" y="65004"/>
                  <a:pt x="1198245" y="145190"/>
                </a:cubicBezTo>
                <a:lnTo>
                  <a:pt x="1198245" y="725935"/>
                </a:lnTo>
                <a:cubicBezTo>
                  <a:pt x="1198245" y="806121"/>
                  <a:pt x="1133241" y="871125"/>
                  <a:pt x="1053055" y="871125"/>
                </a:cubicBezTo>
                <a:lnTo>
                  <a:pt x="145190" y="871125"/>
                </a:lnTo>
                <a:cubicBezTo>
                  <a:pt x="65004" y="871125"/>
                  <a:pt x="0" y="806121"/>
                  <a:pt x="0" y="725935"/>
                </a:cubicBezTo>
                <a:lnTo>
                  <a:pt x="0" y="145190"/>
                </a:lnTo>
                <a:close/>
              </a:path>
            </a:pathLst>
          </a:custGeom>
          <a:solidFill>
            <a:srgbClr val="FF9900"/>
          </a:solidFill>
          <a:ln w="19050" cap="rnd" cmpd="sng" algn="ctr">
            <a:solidFill>
              <a:sysClr val="window" lastClr="FFFFFF">
                <a:hueOff val="0"/>
                <a:satOff val="0"/>
                <a:lumOff val="0"/>
                <a:alphaOff val="0"/>
              </a:sysClr>
            </a:solidFill>
            <a:prstDash val="solid"/>
          </a:ln>
          <a:effectLst/>
        </p:spPr>
        <p:txBody>
          <a:bodyPr lIns="183495" tIns="113010" rIns="183495" bIns="113010" spcCol="1270" anchor="ctr"/>
          <a:lstStyle/>
          <a:p>
            <a:pPr marL="0" marR="0" lvl="0" indent="0" algn="ctr" defTabSz="1644650" eaLnBrk="1" fontAlgn="auto" latinLnBrk="0" hangingPunct="1">
              <a:lnSpc>
                <a:spcPct val="90000"/>
              </a:lnSpc>
              <a:spcBef>
                <a:spcPts val="0"/>
              </a:spcBef>
              <a:spcAft>
                <a:spcPct val="35000"/>
              </a:spcAft>
              <a:buClrTx/>
              <a:buSzTx/>
              <a:buFontTx/>
              <a:buNone/>
              <a:tabLst/>
              <a:defRPr/>
            </a:pPr>
            <a:r>
              <a:rPr kumimoji="0" lang="fr-FR" sz="3700" b="0" i="0" u="none" strike="noStrike" kern="0" cap="none" spc="0" normalizeH="0" baseline="0" noProof="0" dirty="0">
                <a:ln>
                  <a:noFill/>
                </a:ln>
                <a:solidFill>
                  <a:prstClr val="white"/>
                </a:solidFill>
                <a:effectLst/>
                <a:uLnTx/>
                <a:uFillTx/>
                <a:latin typeface="Trebuchet MS" panose="020B0603020202020204"/>
                <a:ea typeface="+mn-ea"/>
                <a:cs typeface="+mn-cs"/>
              </a:rPr>
              <a:t>75%</a:t>
            </a:r>
          </a:p>
        </p:txBody>
      </p:sp>
      <p:sp>
        <p:nvSpPr>
          <p:cNvPr id="14" name="Forme libre 23">
            <a:extLst>
              <a:ext uri="{FF2B5EF4-FFF2-40B4-BE49-F238E27FC236}">
                <a16:creationId xmlns:a16="http://schemas.microsoft.com/office/drawing/2014/main" id="{E3AF4104-C680-90A0-BBE4-E78F48C500E9}"/>
              </a:ext>
            </a:extLst>
          </p:cNvPr>
          <p:cNvSpPr/>
          <p:nvPr/>
        </p:nvSpPr>
        <p:spPr>
          <a:xfrm>
            <a:off x="2372122" y="4356841"/>
            <a:ext cx="5880100" cy="723900"/>
          </a:xfrm>
          <a:custGeom>
            <a:avLst/>
            <a:gdLst>
              <a:gd name="connsiteX0" fmla="*/ 99507 w 597029"/>
              <a:gd name="connsiteY0" fmla="*/ 0 h 6472362"/>
              <a:gd name="connsiteX1" fmla="*/ 497522 w 597029"/>
              <a:gd name="connsiteY1" fmla="*/ 0 h 6472362"/>
              <a:gd name="connsiteX2" fmla="*/ 597029 w 597029"/>
              <a:gd name="connsiteY2" fmla="*/ 99507 h 6472362"/>
              <a:gd name="connsiteX3" fmla="*/ 597029 w 597029"/>
              <a:gd name="connsiteY3" fmla="*/ 6472362 h 6472362"/>
              <a:gd name="connsiteX4" fmla="*/ 597029 w 597029"/>
              <a:gd name="connsiteY4" fmla="*/ 6472362 h 6472362"/>
              <a:gd name="connsiteX5" fmla="*/ 0 w 597029"/>
              <a:gd name="connsiteY5" fmla="*/ 6472362 h 6472362"/>
              <a:gd name="connsiteX6" fmla="*/ 0 w 597029"/>
              <a:gd name="connsiteY6" fmla="*/ 6472362 h 6472362"/>
              <a:gd name="connsiteX7" fmla="*/ 0 w 597029"/>
              <a:gd name="connsiteY7" fmla="*/ 99507 h 6472362"/>
              <a:gd name="connsiteX8" fmla="*/ 99507 w 597029"/>
              <a:gd name="connsiteY8" fmla="*/ 0 h 6472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029" h="6472362">
                <a:moveTo>
                  <a:pt x="597029" y="1078754"/>
                </a:moveTo>
                <a:lnTo>
                  <a:pt x="597029" y="5393608"/>
                </a:lnTo>
                <a:cubicBezTo>
                  <a:pt x="597029" y="5989382"/>
                  <a:pt x="592919" y="6472357"/>
                  <a:pt x="587850" y="6472357"/>
                </a:cubicBezTo>
                <a:lnTo>
                  <a:pt x="0" y="6472357"/>
                </a:lnTo>
                <a:lnTo>
                  <a:pt x="0" y="6472357"/>
                </a:lnTo>
                <a:lnTo>
                  <a:pt x="0" y="5"/>
                </a:lnTo>
                <a:lnTo>
                  <a:pt x="0" y="5"/>
                </a:lnTo>
                <a:lnTo>
                  <a:pt x="587850" y="5"/>
                </a:lnTo>
                <a:cubicBezTo>
                  <a:pt x="592919" y="5"/>
                  <a:pt x="597029" y="482980"/>
                  <a:pt x="597029" y="1078754"/>
                </a:cubicBezTo>
                <a:close/>
              </a:path>
            </a:pathLst>
          </a:custGeom>
          <a:solidFill>
            <a:srgbClr val="90C226">
              <a:alpha val="90000"/>
              <a:tint val="40000"/>
              <a:hueOff val="0"/>
              <a:satOff val="0"/>
              <a:lumOff val="0"/>
              <a:alphaOff val="0"/>
            </a:srgbClr>
          </a:solidFill>
          <a:ln w="19050" cap="rnd" cmpd="sng" algn="ctr">
            <a:solidFill>
              <a:srgbClr val="90C226">
                <a:alpha val="90000"/>
                <a:tint val="40000"/>
                <a:hueOff val="0"/>
                <a:satOff val="0"/>
                <a:lumOff val="0"/>
                <a:alphaOff val="0"/>
              </a:srgbClr>
            </a:solidFill>
            <a:prstDash val="solid"/>
          </a:ln>
          <a:effectLst/>
        </p:spPr>
        <p:txBody>
          <a:bodyPr lIns="247651" tIns="152970" rIns="276795" bIns="152971" spcCol="1270" anchor="ctr"/>
          <a:lstStyle/>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fr-FR" sz="1800" b="1" i="1"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rPr>
              <a:t>des entreprises</a:t>
            </a:r>
            <a:r>
              <a:rPr kumimoji="0" lang="fr-FR" sz="1800" b="1" i="1" u="none" strike="noStrike" kern="0" cap="none" spc="0" normalizeH="0" baseline="30000" noProof="0" dirty="0">
                <a:ln>
                  <a:noFill/>
                </a:ln>
                <a:solidFill>
                  <a:prstClr val="black">
                    <a:hueOff val="0"/>
                    <a:satOff val="0"/>
                    <a:lumOff val="0"/>
                    <a:alphaOff val="0"/>
                  </a:prstClr>
                </a:solidFill>
                <a:effectLst/>
                <a:uLnTx/>
                <a:uFillTx/>
                <a:latin typeface="Trebuchet MS" panose="020B0603020202020204"/>
                <a:ea typeface="+mn-ea"/>
                <a:cs typeface="+mn-cs"/>
              </a:rPr>
              <a:t>(2) </a:t>
            </a:r>
            <a:r>
              <a:rPr kumimoji="0" lang="fr-FR" sz="1800" b="1" i="1"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rPr>
              <a:t>considèrent la dématérialisation des processus comme principale transformation de leur activité</a:t>
            </a:r>
            <a:endParaRPr kumimoji="0" lang="fr-FR" sz="1800" b="0" i="0" u="none" strike="noStrike" kern="0" cap="none" spc="0" normalizeH="0" baseline="0" noProof="0" dirty="0">
              <a:ln>
                <a:noFill/>
              </a:ln>
              <a:solidFill>
                <a:prstClr val="black">
                  <a:hueOff val="0"/>
                  <a:satOff val="0"/>
                  <a:lumOff val="0"/>
                  <a:alphaOff val="0"/>
                </a:prstClr>
              </a:solidFill>
              <a:effectLst/>
              <a:uLnTx/>
              <a:uFillTx/>
              <a:latin typeface="Trebuchet MS" panose="020B0603020202020204"/>
              <a:ea typeface="+mn-ea"/>
              <a:cs typeface="+mn-cs"/>
            </a:endParaRPr>
          </a:p>
        </p:txBody>
      </p:sp>
      <p:sp>
        <p:nvSpPr>
          <p:cNvPr id="15" name="Forme libre 24">
            <a:extLst>
              <a:ext uri="{FF2B5EF4-FFF2-40B4-BE49-F238E27FC236}">
                <a16:creationId xmlns:a16="http://schemas.microsoft.com/office/drawing/2014/main" id="{BFEBE69D-3BEF-21A5-44D3-1F8C4E9F83AD}"/>
              </a:ext>
            </a:extLst>
          </p:cNvPr>
          <p:cNvSpPr/>
          <p:nvPr/>
        </p:nvSpPr>
        <p:spPr>
          <a:xfrm>
            <a:off x="1215665" y="4339896"/>
            <a:ext cx="1179513" cy="765175"/>
          </a:xfrm>
          <a:custGeom>
            <a:avLst/>
            <a:gdLst>
              <a:gd name="connsiteX0" fmla="*/ 0 w 1250898"/>
              <a:gd name="connsiteY0" fmla="*/ 168802 h 1012790"/>
              <a:gd name="connsiteX1" fmla="*/ 168802 w 1250898"/>
              <a:gd name="connsiteY1" fmla="*/ 0 h 1012790"/>
              <a:gd name="connsiteX2" fmla="*/ 1082096 w 1250898"/>
              <a:gd name="connsiteY2" fmla="*/ 0 h 1012790"/>
              <a:gd name="connsiteX3" fmla="*/ 1250898 w 1250898"/>
              <a:gd name="connsiteY3" fmla="*/ 168802 h 1012790"/>
              <a:gd name="connsiteX4" fmla="*/ 1250898 w 1250898"/>
              <a:gd name="connsiteY4" fmla="*/ 843988 h 1012790"/>
              <a:gd name="connsiteX5" fmla="*/ 1082096 w 1250898"/>
              <a:gd name="connsiteY5" fmla="*/ 1012790 h 1012790"/>
              <a:gd name="connsiteX6" fmla="*/ 168802 w 1250898"/>
              <a:gd name="connsiteY6" fmla="*/ 1012790 h 1012790"/>
              <a:gd name="connsiteX7" fmla="*/ 0 w 1250898"/>
              <a:gd name="connsiteY7" fmla="*/ 843988 h 1012790"/>
              <a:gd name="connsiteX8" fmla="*/ 0 w 1250898"/>
              <a:gd name="connsiteY8" fmla="*/ 168802 h 1012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0898" h="1012790">
                <a:moveTo>
                  <a:pt x="0" y="168802"/>
                </a:moveTo>
                <a:cubicBezTo>
                  <a:pt x="0" y="75575"/>
                  <a:pt x="75575" y="0"/>
                  <a:pt x="168802" y="0"/>
                </a:cubicBezTo>
                <a:lnTo>
                  <a:pt x="1082096" y="0"/>
                </a:lnTo>
                <a:cubicBezTo>
                  <a:pt x="1175323" y="0"/>
                  <a:pt x="1250898" y="75575"/>
                  <a:pt x="1250898" y="168802"/>
                </a:cubicBezTo>
                <a:lnTo>
                  <a:pt x="1250898" y="843988"/>
                </a:lnTo>
                <a:cubicBezTo>
                  <a:pt x="1250898" y="937215"/>
                  <a:pt x="1175323" y="1012790"/>
                  <a:pt x="1082096" y="1012790"/>
                </a:cubicBezTo>
                <a:lnTo>
                  <a:pt x="168802" y="1012790"/>
                </a:lnTo>
                <a:cubicBezTo>
                  <a:pt x="75575" y="1012790"/>
                  <a:pt x="0" y="937215"/>
                  <a:pt x="0" y="843988"/>
                </a:cubicBezTo>
                <a:lnTo>
                  <a:pt x="0" y="168802"/>
                </a:lnTo>
                <a:close/>
              </a:path>
            </a:pathLst>
          </a:custGeom>
          <a:solidFill>
            <a:srgbClr val="FF9900"/>
          </a:solidFill>
          <a:ln w="19050" cap="rnd" cmpd="sng" algn="ctr">
            <a:solidFill>
              <a:sysClr val="window" lastClr="FFFFFF">
                <a:hueOff val="0"/>
                <a:satOff val="0"/>
                <a:lumOff val="0"/>
                <a:alphaOff val="0"/>
              </a:sysClr>
            </a:solidFill>
            <a:prstDash val="solid"/>
          </a:ln>
          <a:effectLst/>
        </p:spPr>
        <p:txBody>
          <a:bodyPr lIns="186600" tIns="118020" rIns="186600" bIns="118020" spcCol="1270" anchor="ctr"/>
          <a:lstStyle/>
          <a:p>
            <a:pPr marL="0" marR="0" lvl="0" indent="0" algn="ctr" defTabSz="1600200" eaLnBrk="1" fontAlgn="auto" latinLnBrk="0" hangingPunct="1">
              <a:lnSpc>
                <a:spcPct val="90000"/>
              </a:lnSpc>
              <a:spcBef>
                <a:spcPts val="0"/>
              </a:spcBef>
              <a:spcAft>
                <a:spcPct val="35000"/>
              </a:spcAft>
              <a:buClrTx/>
              <a:buSzTx/>
              <a:buFontTx/>
              <a:buNone/>
              <a:tabLst/>
              <a:defRPr/>
            </a:pPr>
            <a:r>
              <a:rPr kumimoji="0" lang="fr-FR" sz="3600" b="0" i="0" u="none" strike="noStrike" kern="0" cap="none" spc="0" normalizeH="0" baseline="0" noProof="0" dirty="0">
                <a:ln>
                  <a:noFill/>
                </a:ln>
                <a:solidFill>
                  <a:prstClr val="white"/>
                </a:solidFill>
                <a:effectLst/>
                <a:uLnTx/>
                <a:uFillTx/>
                <a:latin typeface="Trebuchet MS" panose="020B0603020202020204"/>
                <a:ea typeface="+mn-ea"/>
                <a:cs typeface="+mn-cs"/>
              </a:rPr>
              <a:t>55%</a:t>
            </a:r>
          </a:p>
        </p:txBody>
      </p:sp>
      <p:sp>
        <p:nvSpPr>
          <p:cNvPr id="16" name="Rectangle 3">
            <a:extLst>
              <a:ext uri="{FF2B5EF4-FFF2-40B4-BE49-F238E27FC236}">
                <a16:creationId xmlns:a16="http://schemas.microsoft.com/office/drawing/2014/main" id="{B9E11841-B3E8-FF52-6264-3378520B18E2}"/>
              </a:ext>
            </a:extLst>
          </p:cNvPr>
          <p:cNvSpPr txBox="1">
            <a:spLocks noChangeArrowheads="1"/>
          </p:cNvSpPr>
          <p:nvPr/>
        </p:nvSpPr>
        <p:spPr bwMode="auto">
          <a:xfrm>
            <a:off x="5012135" y="1795885"/>
            <a:ext cx="3240087" cy="215900"/>
          </a:xfrm>
          <a:prstGeom prst="rect">
            <a:avLst/>
          </a:prstGeom>
          <a:noFill/>
          <a:ln>
            <a:noFill/>
          </a:ln>
        </p:spPr>
        <p:txBody>
          <a:bodyPr anchor="ctr">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fr-FR" sz="900" b="0" i="1"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Enquête INSEE Première – octobre 2019</a:t>
            </a:r>
          </a:p>
        </p:txBody>
      </p:sp>
      <p:sp>
        <p:nvSpPr>
          <p:cNvPr id="17" name="Rectangle 3">
            <a:extLst>
              <a:ext uri="{FF2B5EF4-FFF2-40B4-BE49-F238E27FC236}">
                <a16:creationId xmlns:a16="http://schemas.microsoft.com/office/drawing/2014/main" id="{075DBFA5-E418-9D6F-C7E2-1C7BCA7D2508}"/>
              </a:ext>
            </a:extLst>
          </p:cNvPr>
          <p:cNvSpPr txBox="1">
            <a:spLocks noChangeArrowheads="1"/>
          </p:cNvSpPr>
          <p:nvPr/>
        </p:nvSpPr>
        <p:spPr bwMode="auto">
          <a:xfrm>
            <a:off x="5040768" y="2868785"/>
            <a:ext cx="3240087" cy="215900"/>
          </a:xfrm>
          <a:prstGeom prst="rect">
            <a:avLst/>
          </a:prstGeom>
          <a:noFill/>
          <a:ln>
            <a:noFill/>
          </a:ln>
        </p:spPr>
        <p:txBody>
          <a:bodyPr anchor="ctr">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fr-FR" sz="900" b="0" i="1"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Enquête INSEE Première – octobre 2019</a:t>
            </a:r>
          </a:p>
        </p:txBody>
      </p:sp>
      <p:sp>
        <p:nvSpPr>
          <p:cNvPr id="18" name="Rectangle 3">
            <a:extLst>
              <a:ext uri="{FF2B5EF4-FFF2-40B4-BE49-F238E27FC236}">
                <a16:creationId xmlns:a16="http://schemas.microsoft.com/office/drawing/2014/main" id="{449DA593-F2DA-ABBB-C8C6-8231F5023428}"/>
              </a:ext>
            </a:extLst>
          </p:cNvPr>
          <p:cNvSpPr txBox="1">
            <a:spLocks noChangeArrowheads="1"/>
          </p:cNvSpPr>
          <p:nvPr/>
        </p:nvSpPr>
        <p:spPr bwMode="auto">
          <a:xfrm>
            <a:off x="4974563" y="3949534"/>
            <a:ext cx="3246437" cy="215900"/>
          </a:xfrm>
          <a:prstGeom prst="rect">
            <a:avLst/>
          </a:prstGeom>
          <a:noFill/>
          <a:ln>
            <a:noFill/>
          </a:ln>
        </p:spPr>
        <p:txBody>
          <a:bodyPr anchor="ctr">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fr-FR" sz="1900" b="0" i="1" u="none" strike="noStrike" kern="1200" cap="none" spc="0" normalizeH="0" baseline="3000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(1) </a:t>
            </a:r>
            <a:r>
              <a:rPr kumimoji="0" lang="fr-FR" sz="1900" b="0" i="1"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âgés de 18 ans et plus (Baromètre ARCEP-</a:t>
            </a:r>
            <a:r>
              <a:rPr kumimoji="0" lang="fr-FR" sz="1900" b="0" i="1" u="none" strike="noStrike" kern="1200" cap="none" spc="0" normalizeH="0" baseline="0" noProof="0" dirty="0" err="1">
                <a:ln>
                  <a:noFill/>
                </a:ln>
                <a:solidFill>
                  <a:prstClr val="black">
                    <a:tint val="75000"/>
                  </a:prstClr>
                </a:solidFill>
                <a:effectLst/>
                <a:uLnTx/>
                <a:uFillTx/>
                <a:latin typeface="Arial" panose="020B0604020202020204" pitchFamily="34" charset="0"/>
                <a:ea typeface="+mn-ea"/>
                <a:cs typeface="Arial" panose="020B0604020202020204" pitchFamily="34" charset="0"/>
              </a:rPr>
              <a:t>Crédoc</a:t>
            </a:r>
            <a:r>
              <a:rPr kumimoji="0" lang="fr-FR" sz="1900" b="0" i="1"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 2017)</a:t>
            </a:r>
          </a:p>
        </p:txBody>
      </p:sp>
      <p:sp>
        <p:nvSpPr>
          <p:cNvPr id="19" name="Rectangle 3">
            <a:extLst>
              <a:ext uri="{FF2B5EF4-FFF2-40B4-BE49-F238E27FC236}">
                <a16:creationId xmlns:a16="http://schemas.microsoft.com/office/drawing/2014/main" id="{A739DF29-AB17-4A96-081C-1D1639870908}"/>
              </a:ext>
            </a:extLst>
          </p:cNvPr>
          <p:cNvSpPr txBox="1">
            <a:spLocks noChangeArrowheads="1"/>
          </p:cNvSpPr>
          <p:nvPr/>
        </p:nvSpPr>
        <p:spPr bwMode="auto">
          <a:xfrm>
            <a:off x="2903414" y="5164198"/>
            <a:ext cx="53292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defTabSz="457200" eaLnBrk="1" hangingPunct="1">
              <a:spcBef>
                <a:spcPct val="0"/>
              </a:spcBef>
              <a:buClrTx/>
              <a:buSzTx/>
              <a:buFont typeface="Arial" panose="020B0604020202020204" pitchFamily="34" charset="0"/>
              <a:buNone/>
            </a:pPr>
            <a:r>
              <a:rPr lang="fr-FR" altLang="fr-FR" sz="900" i="1" baseline="30000">
                <a:solidFill>
                  <a:srgbClr val="898989"/>
                </a:solidFill>
                <a:latin typeface="Arial" panose="020B0604020202020204" pitchFamily="34" charset="0"/>
                <a:cs typeface="Arial" panose="020B0604020202020204" pitchFamily="34" charset="0"/>
                <a:sym typeface="Arial" panose="020B0604020202020204" pitchFamily="34" charset="0"/>
              </a:rPr>
              <a:t>(2) </a:t>
            </a:r>
            <a:r>
              <a:rPr lang="fr-FR" altLang="fr-FR" sz="900" i="1">
                <a:solidFill>
                  <a:srgbClr val="898989"/>
                </a:solidFill>
                <a:latin typeface="Arial" panose="020B0604020202020204" pitchFamily="34" charset="0"/>
                <a:cs typeface="Arial" panose="020B0604020202020204" pitchFamily="34" charset="0"/>
                <a:sym typeface="Arial" panose="020B0604020202020204" pitchFamily="34" charset="0"/>
              </a:rPr>
              <a:t>employant des salariés en difficulté avec les compétence de base (Etude Uniformation, avril 2018)</a:t>
            </a:r>
          </a:p>
        </p:txBody>
      </p:sp>
    </p:spTree>
    <p:extLst>
      <p:ext uri="{BB962C8B-B14F-4D97-AF65-F5344CB8AC3E}">
        <p14:creationId xmlns:p14="http://schemas.microsoft.com/office/powerpoint/2010/main" val="18417587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à coins arrondis 4">
            <a:extLst>
              <a:ext uri="{FF2B5EF4-FFF2-40B4-BE49-F238E27FC236}">
                <a16:creationId xmlns:a16="http://schemas.microsoft.com/office/drawing/2014/main" id="{59FB502C-6900-4BF7-8A35-5C7ED5C6B1B3}"/>
              </a:ext>
            </a:extLst>
          </p:cNvPr>
          <p:cNvSpPr/>
          <p:nvPr/>
        </p:nvSpPr>
        <p:spPr>
          <a:xfrm>
            <a:off x="2176922" y="533833"/>
            <a:ext cx="4790156"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Comprendre l’illettrisme</a:t>
            </a:r>
          </a:p>
        </p:txBody>
      </p:sp>
      <p:sp>
        <p:nvSpPr>
          <p:cNvPr id="6" name="ZoneTexte 5">
            <a:extLst>
              <a:ext uri="{FF2B5EF4-FFF2-40B4-BE49-F238E27FC236}">
                <a16:creationId xmlns:a16="http://schemas.microsoft.com/office/drawing/2014/main" id="{5F449C12-A464-4B7D-A5AF-4D9D80EF76F5}"/>
              </a:ext>
            </a:extLst>
          </p:cNvPr>
          <p:cNvSpPr txBox="1"/>
          <p:nvPr/>
        </p:nvSpPr>
        <p:spPr>
          <a:xfrm>
            <a:off x="1043608" y="1844824"/>
            <a:ext cx="7416824" cy="2277162"/>
          </a:xfrm>
          <a:prstGeom prst="rect">
            <a:avLst/>
          </a:prstGeom>
          <a:noFill/>
        </p:spPr>
        <p:txBody>
          <a:bodyPr wrap="square">
            <a:spAutoFit/>
          </a:bodyPr>
          <a:lstStyle/>
          <a:p>
            <a:pPr indent="270510">
              <a:lnSpc>
                <a:spcPts val="1300"/>
              </a:lnSpc>
              <a:spcAft>
                <a:spcPts val="0"/>
              </a:spcAft>
              <a:defRPr/>
            </a:pPr>
            <a:r>
              <a:rPr lang="fr-FR" sz="1800" dirty="0">
                <a:ea typeface="Times New Roman"/>
                <a:cs typeface="Times New Roman"/>
              </a:rPr>
              <a:t> </a:t>
            </a:r>
          </a:p>
          <a:p>
            <a:pPr marL="285750" indent="-285750">
              <a:lnSpc>
                <a:spcPts val="1300"/>
              </a:lnSpc>
              <a:spcAft>
                <a:spcPts val="0"/>
              </a:spcAft>
              <a:buFont typeface="Wingdings" pitchFamily="2" charset="2"/>
              <a:buChar char="û"/>
              <a:defRPr/>
            </a:pPr>
            <a:r>
              <a:rPr lang="fr-FR" sz="1800" dirty="0">
                <a:ea typeface="Times New Roman"/>
                <a:cs typeface="Times New Roman"/>
              </a:rPr>
              <a:t>la honte et le manque de confiance en soi</a:t>
            </a:r>
          </a:p>
          <a:p>
            <a:pPr>
              <a:lnSpc>
                <a:spcPts val="1300"/>
              </a:lnSpc>
              <a:spcAft>
                <a:spcPts val="0"/>
              </a:spcAft>
              <a:defRPr/>
            </a:pPr>
            <a:r>
              <a:rPr lang="fr-FR" sz="1800" dirty="0">
                <a:ea typeface="Times New Roman"/>
                <a:cs typeface="Times New Roman"/>
              </a:rPr>
              <a:t> </a:t>
            </a:r>
          </a:p>
          <a:p>
            <a:pPr marL="285750" indent="-285750" eaLnBrk="1" hangingPunct="1">
              <a:lnSpc>
                <a:spcPts val="1300"/>
              </a:lnSpc>
              <a:spcBef>
                <a:spcPct val="0"/>
              </a:spcBef>
              <a:spcAft>
                <a:spcPts val="0"/>
              </a:spcAft>
              <a:buFont typeface="Wingdings" pitchFamily="2" charset="2"/>
              <a:buChar char="û"/>
              <a:defRPr/>
            </a:pPr>
            <a:r>
              <a:rPr lang="fr-FR" sz="1800" dirty="0">
                <a:solidFill>
                  <a:srgbClr val="000000"/>
                </a:solidFill>
                <a:ea typeface="Times New Roman"/>
                <a:cs typeface="Times New Roman"/>
              </a:rPr>
              <a:t>Le déni de ses difficultés</a:t>
            </a:r>
          </a:p>
          <a:p>
            <a:pPr marL="285750" indent="-285750" eaLnBrk="1" hangingPunct="1">
              <a:lnSpc>
                <a:spcPts val="1300"/>
              </a:lnSpc>
              <a:spcBef>
                <a:spcPct val="0"/>
              </a:spcBef>
              <a:spcAft>
                <a:spcPts val="0"/>
              </a:spcAft>
              <a:buFont typeface="Wingdings" pitchFamily="2" charset="2"/>
              <a:buChar char="û"/>
              <a:defRPr/>
            </a:pPr>
            <a:endParaRPr lang="fr-FR" sz="1800" dirty="0">
              <a:solidFill>
                <a:srgbClr val="000000"/>
              </a:solidFill>
              <a:ea typeface="Times New Roman"/>
              <a:cs typeface="Times New Roman"/>
            </a:endParaRPr>
          </a:p>
          <a:p>
            <a:pPr marL="285750" indent="-285750" eaLnBrk="1" hangingPunct="1">
              <a:lnSpc>
                <a:spcPts val="1300"/>
              </a:lnSpc>
              <a:spcBef>
                <a:spcPct val="0"/>
              </a:spcBef>
              <a:spcAft>
                <a:spcPts val="0"/>
              </a:spcAft>
              <a:buFont typeface="Wingdings" pitchFamily="2" charset="2"/>
              <a:buChar char="û"/>
              <a:defRPr/>
            </a:pPr>
            <a:r>
              <a:rPr lang="fr-FR" sz="1800" dirty="0">
                <a:solidFill>
                  <a:srgbClr val="000000"/>
                </a:solidFill>
                <a:ea typeface="Times New Roman"/>
                <a:cs typeface="Times New Roman"/>
              </a:rPr>
              <a:t>Les stratégies de contournement</a:t>
            </a:r>
          </a:p>
          <a:p>
            <a:pPr>
              <a:lnSpc>
                <a:spcPts val="1300"/>
              </a:lnSpc>
              <a:spcAft>
                <a:spcPts val="0"/>
              </a:spcAft>
              <a:defRPr/>
            </a:pPr>
            <a:endParaRPr lang="fr-FR" sz="1800" dirty="0">
              <a:ea typeface="Times New Roman"/>
              <a:cs typeface="Times New Roman"/>
            </a:endParaRPr>
          </a:p>
          <a:p>
            <a:pPr marL="285750" indent="-285750">
              <a:lnSpc>
                <a:spcPts val="1300"/>
              </a:lnSpc>
              <a:spcAft>
                <a:spcPts val="0"/>
              </a:spcAft>
              <a:buFont typeface="Wingdings" pitchFamily="2" charset="2"/>
              <a:buChar char="û"/>
              <a:defRPr/>
            </a:pPr>
            <a:r>
              <a:rPr lang="fr-FR" sz="1800" dirty="0">
                <a:ea typeface="Times New Roman"/>
                <a:cs typeface="Times New Roman"/>
              </a:rPr>
              <a:t>L’aide de tiers</a:t>
            </a:r>
          </a:p>
          <a:p>
            <a:pPr>
              <a:lnSpc>
                <a:spcPts val="1300"/>
              </a:lnSpc>
              <a:spcAft>
                <a:spcPts val="0"/>
              </a:spcAft>
              <a:defRPr/>
            </a:pPr>
            <a:r>
              <a:rPr lang="fr-FR" sz="1800" dirty="0">
                <a:ea typeface="Times New Roman"/>
                <a:cs typeface="Times New Roman"/>
              </a:rPr>
              <a:t> </a:t>
            </a:r>
            <a:endParaRPr lang="fr-FR" sz="1800" dirty="0">
              <a:solidFill>
                <a:srgbClr val="000000"/>
              </a:solidFill>
              <a:ea typeface="Times New Roman"/>
              <a:cs typeface="Times New Roman"/>
            </a:endParaRPr>
          </a:p>
          <a:p>
            <a:pPr marL="285750" indent="-285750">
              <a:lnSpc>
                <a:spcPts val="1300"/>
              </a:lnSpc>
              <a:spcAft>
                <a:spcPts val="0"/>
              </a:spcAft>
              <a:buFont typeface="Wingdings" pitchFamily="2" charset="2"/>
              <a:buChar char="û"/>
              <a:defRPr/>
            </a:pPr>
            <a:r>
              <a:rPr lang="fr-FR" sz="1800" dirty="0">
                <a:solidFill>
                  <a:srgbClr val="000000"/>
                </a:solidFill>
                <a:ea typeface="Times New Roman"/>
                <a:cs typeface="Times New Roman"/>
              </a:rPr>
              <a:t>Les difficultés dans les rapport avec l'école et le scolaire (blocage sur des situations qui rappelle le scolaire),</a:t>
            </a:r>
          </a:p>
          <a:p>
            <a:pPr eaLnBrk="1" hangingPunct="1">
              <a:lnSpc>
                <a:spcPts val="1300"/>
              </a:lnSpc>
              <a:spcBef>
                <a:spcPct val="0"/>
              </a:spcBef>
              <a:spcAft>
                <a:spcPts val="0"/>
              </a:spcAft>
              <a:defRPr/>
            </a:pPr>
            <a:r>
              <a:rPr lang="fr-FR" sz="1800" dirty="0">
                <a:solidFill>
                  <a:srgbClr val="000000"/>
                </a:solidFill>
                <a:ea typeface="Times New Roman"/>
                <a:cs typeface="Times New Roman"/>
              </a:rPr>
              <a:t> </a:t>
            </a:r>
          </a:p>
          <a:p>
            <a:pPr marL="285750" indent="-285750" eaLnBrk="1" hangingPunct="1">
              <a:lnSpc>
                <a:spcPts val="1300"/>
              </a:lnSpc>
              <a:spcBef>
                <a:spcPct val="0"/>
              </a:spcBef>
              <a:spcAft>
                <a:spcPts val="0"/>
              </a:spcAft>
              <a:buFont typeface="Wingdings" pitchFamily="2" charset="2"/>
              <a:buChar char="û"/>
              <a:defRPr/>
            </a:pPr>
            <a:r>
              <a:rPr lang="fr-FR" sz="1800" dirty="0">
                <a:solidFill>
                  <a:srgbClr val="000000"/>
                </a:solidFill>
                <a:ea typeface="Times New Roman"/>
                <a:cs typeface="Times New Roman"/>
              </a:rPr>
              <a:t>La peur de groupe</a:t>
            </a:r>
            <a:endParaRPr lang="fr-FR" altLang="fr-FR" sz="2400" b="1" kern="0" dirty="0">
              <a:latin typeface="Trebuchet MS" pitchFamily="34" charset="0"/>
            </a:endParaRPr>
          </a:p>
        </p:txBody>
      </p:sp>
    </p:spTree>
    <p:extLst>
      <p:ext uri="{BB962C8B-B14F-4D97-AF65-F5344CB8AC3E}">
        <p14:creationId xmlns:p14="http://schemas.microsoft.com/office/powerpoint/2010/main" val="54913887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à coins arrondis 4">
            <a:extLst>
              <a:ext uri="{FF2B5EF4-FFF2-40B4-BE49-F238E27FC236}">
                <a16:creationId xmlns:a16="http://schemas.microsoft.com/office/drawing/2014/main" id="{6D793DF3-981A-4BDC-86C6-02AEC959294E}"/>
              </a:ext>
            </a:extLst>
          </p:cNvPr>
          <p:cNvSpPr/>
          <p:nvPr/>
        </p:nvSpPr>
        <p:spPr>
          <a:xfrm>
            <a:off x="2809428" y="548680"/>
            <a:ext cx="3672408"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Agir sur tous les fronts</a:t>
            </a:r>
          </a:p>
        </p:txBody>
      </p:sp>
      <p:sp>
        <p:nvSpPr>
          <p:cNvPr id="6" name="ZoneTexte 5">
            <a:extLst>
              <a:ext uri="{FF2B5EF4-FFF2-40B4-BE49-F238E27FC236}">
                <a16:creationId xmlns:a16="http://schemas.microsoft.com/office/drawing/2014/main" id="{6451E28A-C5B8-436F-905C-E06D172A4AC8}"/>
              </a:ext>
            </a:extLst>
          </p:cNvPr>
          <p:cNvSpPr txBox="1"/>
          <p:nvPr/>
        </p:nvSpPr>
        <p:spPr>
          <a:xfrm>
            <a:off x="2286000" y="1850938"/>
            <a:ext cx="4572000" cy="2308324"/>
          </a:xfrm>
          <a:prstGeom prst="rect">
            <a:avLst/>
          </a:prstGeom>
          <a:noFill/>
        </p:spPr>
        <p:txBody>
          <a:bodyPr wrap="square">
            <a:spAutoFit/>
          </a:bodyPr>
          <a:lstStyle/>
          <a:p>
            <a:pPr algn="just" eaLnBrk="1" hangingPunct="1">
              <a:defRPr/>
            </a:pPr>
            <a:r>
              <a:rPr lang="fr-FR" altLang="fr-FR" sz="1800" b="1" kern="0" dirty="0">
                <a:ea typeface="Verdana" pitchFamily="34" charset="0"/>
                <a:cs typeface="Verdana" pitchFamily="34" charset="0"/>
              </a:rPr>
              <a:t>Prévenir l’illettrisme: </a:t>
            </a:r>
            <a:r>
              <a:rPr lang="fr-FR" altLang="fr-FR" sz="1800" kern="0" dirty="0">
                <a:ea typeface="Verdana" pitchFamily="34" charset="0"/>
                <a:cs typeface="Verdana" pitchFamily="34" charset="0"/>
              </a:rPr>
              <a:t>dès l’enfance  avec les actions en direction des tout-petits, des enfants et de leurs familles, et à l’adolescence avec les actions pour remotiver sans attendre les jeunes décrocheurs. </a:t>
            </a:r>
            <a:r>
              <a:rPr lang="fr-FR" altLang="fr-FR" sz="1800" b="1" kern="0" dirty="0">
                <a:ea typeface="Verdana" pitchFamily="34" charset="0"/>
                <a:cs typeface="Verdana" pitchFamily="34" charset="0"/>
              </a:rPr>
              <a:t>	</a:t>
            </a:r>
          </a:p>
          <a:p>
            <a:pPr algn="just" eaLnBrk="1" hangingPunct="1">
              <a:defRPr/>
            </a:pPr>
            <a:endParaRPr lang="fr-FR" altLang="fr-FR" sz="1800" b="1" kern="0" dirty="0">
              <a:ea typeface="Verdana" pitchFamily="34" charset="0"/>
              <a:cs typeface="Verdana" pitchFamily="34" charset="0"/>
            </a:endParaRPr>
          </a:p>
          <a:p>
            <a:pPr algn="just" eaLnBrk="1" hangingPunct="1">
              <a:defRPr/>
            </a:pPr>
            <a:r>
              <a:rPr lang="fr-FR" altLang="fr-FR" sz="1800" b="1" kern="0" dirty="0">
                <a:ea typeface="Verdana" pitchFamily="34" charset="0"/>
                <a:cs typeface="Verdana" pitchFamily="34" charset="0"/>
              </a:rPr>
              <a:t>Sortir de l’illettrisme: </a:t>
            </a:r>
            <a:r>
              <a:rPr lang="fr-FR" altLang="fr-FR" sz="1800" kern="0" dirty="0">
                <a:ea typeface="Verdana" pitchFamily="34" charset="0"/>
                <a:cs typeface="Verdana" pitchFamily="34" charset="0"/>
              </a:rPr>
              <a:t>avec les actions en direction des adultes.</a:t>
            </a:r>
          </a:p>
        </p:txBody>
      </p:sp>
    </p:spTree>
    <p:extLst>
      <p:ext uri="{BB962C8B-B14F-4D97-AF65-F5344CB8AC3E}">
        <p14:creationId xmlns:p14="http://schemas.microsoft.com/office/powerpoint/2010/main" val="214949539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à coins arrondis 4">
            <a:extLst>
              <a:ext uri="{FF2B5EF4-FFF2-40B4-BE49-F238E27FC236}">
                <a16:creationId xmlns:a16="http://schemas.microsoft.com/office/drawing/2014/main" id="{1C52AD68-D997-43D9-90DF-712B5FC41DBF}"/>
              </a:ext>
            </a:extLst>
          </p:cNvPr>
          <p:cNvSpPr/>
          <p:nvPr/>
        </p:nvSpPr>
        <p:spPr>
          <a:xfrm>
            <a:off x="2735796" y="222169"/>
            <a:ext cx="3672408"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Appuis territoriaux</a:t>
            </a:r>
          </a:p>
        </p:txBody>
      </p:sp>
      <p:pic>
        <p:nvPicPr>
          <p:cNvPr id="5" name="Image 4">
            <a:extLst>
              <a:ext uri="{FF2B5EF4-FFF2-40B4-BE49-F238E27FC236}">
                <a16:creationId xmlns:a16="http://schemas.microsoft.com/office/drawing/2014/main" id="{2DC5F2BC-1B7C-4B76-8142-B920260049C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654425" y="1102332"/>
            <a:ext cx="1835150" cy="1310640"/>
          </a:xfrm>
          <a:prstGeom prst="rect">
            <a:avLst/>
          </a:prstGeom>
          <a:noFill/>
        </p:spPr>
      </p:pic>
      <p:sp>
        <p:nvSpPr>
          <p:cNvPr id="7" name="ZoneTexte 6">
            <a:extLst>
              <a:ext uri="{FF2B5EF4-FFF2-40B4-BE49-F238E27FC236}">
                <a16:creationId xmlns:a16="http://schemas.microsoft.com/office/drawing/2014/main" id="{EC8DCBC0-1A1E-42F4-ACF3-56883B8469F4}"/>
              </a:ext>
            </a:extLst>
          </p:cNvPr>
          <p:cNvSpPr txBox="1"/>
          <p:nvPr/>
        </p:nvSpPr>
        <p:spPr>
          <a:xfrm>
            <a:off x="1043608" y="2644803"/>
            <a:ext cx="7344816" cy="2100575"/>
          </a:xfrm>
          <a:prstGeom prst="rect">
            <a:avLst/>
          </a:prstGeom>
          <a:noFill/>
        </p:spPr>
        <p:txBody>
          <a:bodyPr wrap="square">
            <a:spAutoFit/>
          </a:bodyPr>
          <a:lstStyle/>
          <a:p>
            <a:pPr marL="0" indent="0">
              <a:lnSpc>
                <a:spcPct val="90000"/>
              </a:lnSpc>
              <a:buFontTx/>
              <a:buNone/>
              <a:defRPr/>
            </a:pPr>
            <a:endParaRPr lang="fr-FR" altLang="fr-FR" sz="1900" b="1" dirty="0"/>
          </a:p>
          <a:p>
            <a:pPr>
              <a:lnSpc>
                <a:spcPct val="90000"/>
              </a:lnSpc>
              <a:defRPr/>
            </a:pPr>
            <a:r>
              <a:rPr lang="fr-FR" altLang="fr-FR" sz="1800" b="1" dirty="0">
                <a:latin typeface="+mj-lt"/>
              </a:rPr>
              <a:t>INFORMER</a:t>
            </a:r>
          </a:p>
          <a:p>
            <a:pPr marL="0" indent="0">
              <a:lnSpc>
                <a:spcPct val="90000"/>
              </a:lnSpc>
              <a:buFontTx/>
              <a:buNone/>
              <a:defRPr/>
            </a:pPr>
            <a:endParaRPr lang="fr-FR" altLang="fr-FR" sz="1800" dirty="0">
              <a:latin typeface="+mj-lt"/>
            </a:endParaRPr>
          </a:p>
          <a:p>
            <a:pPr>
              <a:lnSpc>
                <a:spcPct val="90000"/>
              </a:lnSpc>
              <a:defRPr/>
            </a:pPr>
            <a:r>
              <a:rPr lang="fr-FR" altLang="fr-FR" sz="1800" b="1" dirty="0">
                <a:latin typeface="+mj-lt"/>
              </a:rPr>
              <a:t>FORMER  LES ACTEURS </a:t>
            </a:r>
            <a:r>
              <a:rPr lang="fr-FR" altLang="fr-FR" sz="1800" dirty="0">
                <a:latin typeface="+mj-lt"/>
              </a:rPr>
              <a:t>de la lutte contre l’illettrisme </a:t>
            </a:r>
          </a:p>
          <a:p>
            <a:pPr marL="0" indent="0">
              <a:lnSpc>
                <a:spcPct val="90000"/>
              </a:lnSpc>
              <a:buFontTx/>
              <a:buNone/>
              <a:defRPr/>
            </a:pPr>
            <a:endParaRPr lang="fr-FR" altLang="fr-FR" sz="1800" dirty="0">
              <a:latin typeface="+mj-lt"/>
            </a:endParaRPr>
          </a:p>
          <a:p>
            <a:pPr>
              <a:lnSpc>
                <a:spcPct val="90000"/>
              </a:lnSpc>
              <a:defRPr/>
            </a:pPr>
            <a:r>
              <a:rPr lang="fr-FR" altLang="fr-FR" sz="1800" b="1" dirty="0">
                <a:solidFill>
                  <a:srgbClr val="000000"/>
                </a:solidFill>
                <a:latin typeface="+mj-lt"/>
              </a:rPr>
              <a:t>METTRE A DISPOSITION DES RESSOURCES : </a:t>
            </a:r>
            <a:r>
              <a:rPr lang="fr-FR" altLang="fr-FR" sz="1800" dirty="0">
                <a:solidFill>
                  <a:srgbClr val="000000"/>
                </a:solidFill>
                <a:latin typeface="+mj-lt"/>
              </a:rPr>
              <a:t>fonds documentaire</a:t>
            </a:r>
          </a:p>
          <a:p>
            <a:pPr>
              <a:lnSpc>
                <a:spcPct val="90000"/>
              </a:lnSpc>
              <a:defRPr/>
            </a:pPr>
            <a:endParaRPr lang="fr-FR" altLang="fr-FR" sz="1800" b="1" dirty="0">
              <a:latin typeface="+mj-lt"/>
            </a:endParaRPr>
          </a:p>
          <a:p>
            <a:pPr>
              <a:lnSpc>
                <a:spcPct val="90000"/>
              </a:lnSpc>
              <a:defRPr/>
            </a:pPr>
            <a:r>
              <a:rPr lang="fr-FR" altLang="fr-FR" sz="1800" b="1" dirty="0">
                <a:latin typeface="+mj-lt"/>
              </a:rPr>
              <a:t>IMPULSER DES PROJETS</a:t>
            </a:r>
            <a:r>
              <a:rPr lang="fr-FR" altLang="fr-FR" sz="1800" dirty="0">
                <a:latin typeface="+mj-lt"/>
              </a:rPr>
              <a:t>, coordonner des actions, développer des projets</a:t>
            </a:r>
          </a:p>
        </p:txBody>
      </p:sp>
    </p:spTree>
    <p:extLst>
      <p:ext uri="{BB962C8B-B14F-4D97-AF65-F5344CB8AC3E}">
        <p14:creationId xmlns:p14="http://schemas.microsoft.com/office/powerpoint/2010/main" val="1643243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à coins arrondis 4">
            <a:extLst>
              <a:ext uri="{FF2B5EF4-FFF2-40B4-BE49-F238E27FC236}">
                <a16:creationId xmlns:a16="http://schemas.microsoft.com/office/drawing/2014/main" id="{1C52AD68-D997-43D9-90DF-712B5FC41DBF}"/>
              </a:ext>
            </a:extLst>
          </p:cNvPr>
          <p:cNvSpPr/>
          <p:nvPr/>
        </p:nvSpPr>
        <p:spPr>
          <a:xfrm>
            <a:off x="2735796" y="222169"/>
            <a:ext cx="3672408" cy="7920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Appuis territoriaux</a:t>
            </a:r>
          </a:p>
        </p:txBody>
      </p:sp>
      <p:pic>
        <p:nvPicPr>
          <p:cNvPr id="5" name="Image 4">
            <a:extLst>
              <a:ext uri="{FF2B5EF4-FFF2-40B4-BE49-F238E27FC236}">
                <a16:creationId xmlns:a16="http://schemas.microsoft.com/office/drawing/2014/main" id="{2DC5F2BC-1B7C-4B76-8142-B920260049C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04813" y="1502728"/>
            <a:ext cx="1835150" cy="1310640"/>
          </a:xfrm>
          <a:prstGeom prst="rect">
            <a:avLst/>
          </a:prstGeom>
          <a:noFill/>
        </p:spPr>
      </p:pic>
      <p:graphicFrame>
        <p:nvGraphicFramePr>
          <p:cNvPr id="2" name="Tableau 1">
            <a:extLst>
              <a:ext uri="{FF2B5EF4-FFF2-40B4-BE49-F238E27FC236}">
                <a16:creationId xmlns:a16="http://schemas.microsoft.com/office/drawing/2014/main" id="{E7F424AB-128F-40E9-BBE6-D80203C5EF32}"/>
              </a:ext>
            </a:extLst>
          </p:cNvPr>
          <p:cNvGraphicFramePr>
            <a:graphicFrameLocks noGrp="1"/>
          </p:cNvGraphicFramePr>
          <p:nvPr>
            <p:extLst>
              <p:ext uri="{D42A27DB-BD31-4B8C-83A1-F6EECF244321}">
                <p14:modId xmlns:p14="http://schemas.microsoft.com/office/powerpoint/2010/main" val="3081117866"/>
              </p:ext>
            </p:extLst>
          </p:nvPr>
        </p:nvGraphicFramePr>
        <p:xfrm>
          <a:off x="251520" y="1131443"/>
          <a:ext cx="6264695" cy="4595114"/>
        </p:xfrm>
        <a:graphic>
          <a:graphicData uri="http://schemas.openxmlformats.org/drawingml/2006/table">
            <a:tbl>
              <a:tblPr firstRow="1" firstCol="1" bandRow="1"/>
              <a:tblGrid>
                <a:gridCol w="2115894">
                  <a:extLst>
                    <a:ext uri="{9D8B030D-6E8A-4147-A177-3AD203B41FA5}">
                      <a16:colId xmlns:a16="http://schemas.microsoft.com/office/drawing/2014/main" val="1707939642"/>
                    </a:ext>
                  </a:extLst>
                </a:gridCol>
                <a:gridCol w="2115894">
                  <a:extLst>
                    <a:ext uri="{9D8B030D-6E8A-4147-A177-3AD203B41FA5}">
                      <a16:colId xmlns:a16="http://schemas.microsoft.com/office/drawing/2014/main" val="2404240248"/>
                    </a:ext>
                  </a:extLst>
                </a:gridCol>
                <a:gridCol w="2032907">
                  <a:extLst>
                    <a:ext uri="{9D8B030D-6E8A-4147-A177-3AD203B41FA5}">
                      <a16:colId xmlns:a16="http://schemas.microsoft.com/office/drawing/2014/main" val="2388047608"/>
                    </a:ext>
                  </a:extLst>
                </a:gridCol>
              </a:tblGrid>
              <a:tr h="2138017">
                <a:tc>
                  <a:txBody>
                    <a:bodyPr/>
                    <a:lstStyle/>
                    <a:p>
                      <a:pPr>
                        <a:lnSpc>
                          <a:spcPct val="115000"/>
                        </a:lnSpc>
                        <a:spcAft>
                          <a:spcPts val="1000"/>
                        </a:spcAft>
                      </a:pPr>
                      <a:r>
                        <a:rPr lang="fr-FR" sz="1100" b="1" dirty="0">
                          <a:effectLst/>
                          <a:latin typeface="Calibri"/>
                          <a:ea typeface="Calibri"/>
                          <a:cs typeface="Times New Roman"/>
                        </a:rPr>
                        <a:t>CRIA 18 / ADPEP</a:t>
                      </a:r>
                      <a:endParaRPr lang="fr-FR" sz="1100" dirty="0">
                        <a:effectLst/>
                        <a:latin typeface="Calibri"/>
                        <a:ea typeface="Calibri"/>
                        <a:cs typeface="Times New Roman"/>
                      </a:endParaRPr>
                    </a:p>
                    <a:p>
                      <a:pPr>
                        <a:lnSpc>
                          <a:spcPct val="115000"/>
                        </a:lnSpc>
                        <a:spcAft>
                          <a:spcPts val="1000"/>
                        </a:spcAft>
                      </a:pPr>
                      <a:r>
                        <a:rPr lang="fr-FR" sz="1100" b="1" dirty="0">
                          <a:effectLst/>
                          <a:latin typeface="Calibri"/>
                          <a:ea typeface="Calibri"/>
                          <a:cs typeface="Times New Roman"/>
                        </a:rPr>
                        <a:t>Contact : Valérie TIAIBA</a:t>
                      </a:r>
                      <a:br>
                        <a:rPr lang="fr-FR" sz="1100" b="1" dirty="0">
                          <a:effectLst/>
                          <a:latin typeface="Calibri"/>
                          <a:ea typeface="Calibri"/>
                          <a:cs typeface="Times New Roman"/>
                        </a:rPr>
                      </a:br>
                      <a:r>
                        <a:rPr lang="fr-FR" sz="1100" b="1" dirty="0">
                          <a:effectLst/>
                          <a:latin typeface="Calibri"/>
                          <a:ea typeface="Calibri"/>
                          <a:cs typeface="Times New Roman"/>
                        </a:rPr>
                        <a:t/>
                      </a:r>
                      <a:br>
                        <a:rPr lang="fr-FR" sz="1100" b="1" dirty="0">
                          <a:effectLst/>
                          <a:latin typeface="Calibri"/>
                          <a:ea typeface="Calibri"/>
                          <a:cs typeface="Times New Roman"/>
                        </a:rPr>
                      </a:br>
                      <a:r>
                        <a:rPr lang="fr-FR" sz="1100" dirty="0">
                          <a:effectLst/>
                          <a:latin typeface="Calibri"/>
                          <a:ea typeface="Calibri"/>
                          <a:cs typeface="Times New Roman"/>
                        </a:rPr>
                        <a:t>166 rue du Briou</a:t>
                      </a:r>
                      <a:br>
                        <a:rPr lang="fr-FR" sz="1100" dirty="0">
                          <a:effectLst/>
                          <a:latin typeface="Calibri"/>
                          <a:ea typeface="Calibri"/>
                          <a:cs typeface="Times New Roman"/>
                        </a:rPr>
                      </a:br>
                      <a:r>
                        <a:rPr lang="fr-FR" sz="1100" dirty="0">
                          <a:effectLst/>
                          <a:latin typeface="Calibri"/>
                          <a:ea typeface="Calibri"/>
                          <a:cs typeface="Times New Roman"/>
                        </a:rPr>
                        <a:t>18230 ST DOULCHARD</a:t>
                      </a:r>
                      <a:br>
                        <a:rPr lang="fr-FR" sz="1100" dirty="0">
                          <a:effectLst/>
                          <a:latin typeface="Calibri"/>
                          <a:ea typeface="Calibri"/>
                          <a:cs typeface="Times New Roman"/>
                        </a:rPr>
                      </a:br>
                      <a:r>
                        <a:rPr lang="fr-FR" sz="1100" dirty="0">
                          <a:effectLst/>
                          <a:latin typeface="Calibri"/>
                          <a:ea typeface="Calibri"/>
                          <a:cs typeface="Times New Roman"/>
                        </a:rPr>
                        <a:t/>
                      </a:r>
                      <a:br>
                        <a:rPr lang="fr-FR" sz="1100" dirty="0">
                          <a:effectLst/>
                          <a:latin typeface="Calibri"/>
                          <a:ea typeface="Calibri"/>
                          <a:cs typeface="Times New Roman"/>
                        </a:rPr>
                      </a:br>
                      <a:r>
                        <a:rPr lang="fr-FR" sz="1100" b="1" dirty="0">
                          <a:effectLst/>
                          <a:latin typeface="Calibri"/>
                          <a:ea typeface="Calibri"/>
                          <a:cs typeface="Times New Roman"/>
                        </a:rPr>
                        <a:t>Tél</a:t>
                      </a:r>
                      <a:r>
                        <a:rPr lang="fr-FR" sz="1100" dirty="0">
                          <a:effectLst/>
                          <a:latin typeface="Calibri"/>
                          <a:ea typeface="Calibri"/>
                          <a:cs typeface="Times New Roman"/>
                        </a:rPr>
                        <a:t> : 02 48 27 52 05</a:t>
                      </a:r>
                      <a:br>
                        <a:rPr lang="fr-FR" sz="1100" dirty="0">
                          <a:effectLst/>
                          <a:latin typeface="Calibri"/>
                          <a:ea typeface="Calibri"/>
                          <a:cs typeface="Times New Roman"/>
                        </a:rPr>
                      </a:br>
                      <a:r>
                        <a:rPr lang="fr-FR" sz="1100" b="1" dirty="0">
                          <a:effectLst/>
                          <a:latin typeface="Calibri"/>
                          <a:ea typeface="Calibri"/>
                          <a:cs typeface="Times New Roman"/>
                        </a:rPr>
                        <a:t>Fax</a:t>
                      </a:r>
                      <a:r>
                        <a:rPr lang="fr-FR" sz="1100" dirty="0">
                          <a:effectLst/>
                          <a:latin typeface="Calibri"/>
                          <a:ea typeface="Calibri"/>
                          <a:cs typeface="Times New Roman"/>
                        </a:rPr>
                        <a:t> : 02 48 27 52 01 </a:t>
                      </a:r>
                    </a:p>
                    <a:p>
                      <a:pPr>
                        <a:lnSpc>
                          <a:spcPct val="115000"/>
                        </a:lnSpc>
                        <a:spcAft>
                          <a:spcPts val="1000"/>
                        </a:spcAft>
                      </a:pPr>
                      <a:r>
                        <a:rPr lang="fr-FR" sz="1100" u="sng" dirty="0">
                          <a:solidFill>
                            <a:srgbClr val="0000FF"/>
                          </a:solidFill>
                          <a:effectLst/>
                          <a:latin typeface="Calibri"/>
                          <a:ea typeface="Calibri"/>
                          <a:cs typeface="Times New Roman"/>
                          <a:hlinkClick r:id="rId5"/>
                        </a:rPr>
                        <a:t>cria18@pep18.fr</a:t>
                      </a:r>
                      <a:endParaRPr lang="fr-FR" sz="1100" dirty="0">
                        <a:effectLst/>
                        <a:latin typeface="Calibri"/>
                        <a:ea typeface="Calibri"/>
                        <a:cs typeface="Times New Roman"/>
                      </a:endParaRPr>
                    </a:p>
                  </a:txBody>
                  <a:tcPr marL="0" marR="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100" b="1">
                          <a:effectLst/>
                          <a:latin typeface="Calibri"/>
                          <a:ea typeface="Calibri"/>
                          <a:cs typeface="Times New Roman"/>
                        </a:rPr>
                        <a:t>CRIA 28</a:t>
                      </a:r>
                      <a:endParaRPr lang="fr-FR" sz="1100">
                        <a:effectLst/>
                        <a:latin typeface="Calibri"/>
                        <a:ea typeface="Calibri"/>
                        <a:cs typeface="Times New Roman"/>
                      </a:endParaRPr>
                    </a:p>
                    <a:p>
                      <a:pPr>
                        <a:lnSpc>
                          <a:spcPct val="115000"/>
                        </a:lnSpc>
                        <a:spcAft>
                          <a:spcPts val="1000"/>
                        </a:spcAft>
                      </a:pPr>
                      <a:r>
                        <a:rPr lang="fr-FR" sz="1100" b="1">
                          <a:effectLst/>
                          <a:latin typeface="Calibri"/>
                          <a:ea typeface="Calibri"/>
                          <a:cs typeface="Times New Roman"/>
                        </a:rPr>
                        <a:t>Contact : Flore FOULON</a:t>
                      </a:r>
                      <a:br>
                        <a:rPr lang="fr-FR" sz="1100" b="1">
                          <a:effectLst/>
                          <a:latin typeface="Calibri"/>
                          <a:ea typeface="Calibri"/>
                          <a:cs typeface="Times New Roman"/>
                        </a:rPr>
                      </a:br>
                      <a:r>
                        <a:rPr lang="fr-FR" sz="1100" b="1">
                          <a:effectLst/>
                          <a:latin typeface="Calibri"/>
                          <a:ea typeface="Calibri"/>
                          <a:cs typeface="Times New Roman"/>
                        </a:rPr>
                        <a:t/>
                      </a:r>
                      <a:br>
                        <a:rPr lang="fr-FR" sz="1100" b="1">
                          <a:effectLst/>
                          <a:latin typeface="Calibri"/>
                          <a:ea typeface="Calibri"/>
                          <a:cs typeface="Times New Roman"/>
                        </a:rPr>
                      </a:br>
                      <a:r>
                        <a:rPr lang="fr-FR" sz="1100">
                          <a:effectLst/>
                          <a:latin typeface="Calibri"/>
                          <a:ea typeface="Calibri"/>
                          <a:cs typeface="Times New Roman"/>
                        </a:rPr>
                        <a:t>7 rue Jean Rostand</a:t>
                      </a:r>
                      <a:br>
                        <a:rPr lang="fr-FR" sz="1100">
                          <a:effectLst/>
                          <a:latin typeface="Calibri"/>
                          <a:ea typeface="Calibri"/>
                          <a:cs typeface="Times New Roman"/>
                        </a:rPr>
                      </a:br>
                      <a:r>
                        <a:rPr lang="fr-FR" sz="1100">
                          <a:effectLst/>
                          <a:latin typeface="Calibri"/>
                          <a:ea typeface="Calibri"/>
                          <a:cs typeface="Times New Roman"/>
                        </a:rPr>
                        <a:t>28300 MAINVILLIERS </a:t>
                      </a:r>
                      <a:br>
                        <a:rPr lang="fr-FR" sz="1100">
                          <a:effectLst/>
                          <a:latin typeface="Calibri"/>
                          <a:ea typeface="Calibri"/>
                          <a:cs typeface="Times New Roman"/>
                        </a:rPr>
                      </a:br>
                      <a:r>
                        <a:rPr lang="fr-FR" sz="1100">
                          <a:effectLst/>
                          <a:latin typeface="Calibri"/>
                          <a:ea typeface="Calibri"/>
                          <a:cs typeface="Times New Roman"/>
                        </a:rPr>
                        <a:t/>
                      </a:r>
                      <a:br>
                        <a:rPr lang="fr-FR" sz="1100">
                          <a:effectLst/>
                          <a:latin typeface="Calibri"/>
                          <a:ea typeface="Calibri"/>
                          <a:cs typeface="Times New Roman"/>
                        </a:rPr>
                      </a:br>
                      <a:r>
                        <a:rPr lang="fr-FR" sz="1100" b="1">
                          <a:effectLst/>
                          <a:latin typeface="Calibri"/>
                          <a:ea typeface="Calibri"/>
                          <a:cs typeface="Times New Roman"/>
                        </a:rPr>
                        <a:t>Tél</a:t>
                      </a:r>
                      <a:r>
                        <a:rPr lang="fr-FR" sz="1100">
                          <a:effectLst/>
                          <a:latin typeface="Calibri"/>
                          <a:ea typeface="Calibri"/>
                          <a:cs typeface="Times New Roman"/>
                        </a:rPr>
                        <a:t> : 02 37 36 06 19</a:t>
                      </a:r>
                      <a:br>
                        <a:rPr lang="fr-FR" sz="1100">
                          <a:effectLst/>
                          <a:latin typeface="Calibri"/>
                          <a:ea typeface="Calibri"/>
                          <a:cs typeface="Times New Roman"/>
                        </a:rPr>
                      </a:br>
                      <a:r>
                        <a:rPr lang="fr-FR" sz="1100" b="1">
                          <a:effectLst/>
                          <a:latin typeface="Calibri"/>
                          <a:ea typeface="Calibri"/>
                          <a:cs typeface="Times New Roman"/>
                        </a:rPr>
                        <a:t>Fax</a:t>
                      </a:r>
                      <a:r>
                        <a:rPr lang="fr-FR" sz="1100">
                          <a:effectLst/>
                          <a:latin typeface="Calibri"/>
                          <a:ea typeface="Calibri"/>
                          <a:cs typeface="Times New Roman"/>
                        </a:rPr>
                        <a:t> : 02 37 36 06 19 </a:t>
                      </a:r>
                    </a:p>
                    <a:p>
                      <a:pPr>
                        <a:lnSpc>
                          <a:spcPct val="115000"/>
                        </a:lnSpc>
                        <a:spcAft>
                          <a:spcPts val="1000"/>
                        </a:spcAft>
                      </a:pPr>
                      <a:r>
                        <a:rPr lang="fr-FR" sz="1100" u="sng">
                          <a:solidFill>
                            <a:srgbClr val="0000FF"/>
                          </a:solidFill>
                          <a:effectLst/>
                          <a:latin typeface="Calibri"/>
                          <a:ea typeface="Calibri"/>
                          <a:cs typeface="Times New Roman"/>
                          <a:hlinkClick r:id="rId6"/>
                        </a:rPr>
                        <a:t>cria28@laposte.net</a:t>
                      </a:r>
                      <a:r>
                        <a:rPr lang="fr-FR" sz="1100">
                          <a:effectLst/>
                          <a:latin typeface="Calibri"/>
                          <a:ea typeface="Calibri"/>
                          <a:cs typeface="Times New Roman"/>
                        </a:rPr>
                        <a:t> </a:t>
                      </a:r>
                    </a:p>
                    <a:p>
                      <a:pPr>
                        <a:lnSpc>
                          <a:spcPct val="115000"/>
                        </a:lnSpc>
                        <a:spcAft>
                          <a:spcPts val="1000"/>
                        </a:spcAft>
                      </a:pPr>
                      <a:r>
                        <a:rPr lang="fr-FR" sz="1100" u="sng">
                          <a:solidFill>
                            <a:srgbClr val="0000FF"/>
                          </a:solidFill>
                          <a:effectLst/>
                          <a:latin typeface="Calibri"/>
                          <a:ea typeface="Calibri"/>
                          <a:cs typeface="Times New Roman"/>
                          <a:hlinkClick r:id="rId7"/>
                        </a:rPr>
                        <a:t>http://www.cria28.com</a:t>
                      </a:r>
                      <a:endParaRPr lang="fr-FR" sz="1100">
                        <a:effectLst/>
                        <a:latin typeface="Calibri"/>
                        <a:ea typeface="Calibri"/>
                        <a:cs typeface="Times New Roman"/>
                      </a:endParaRPr>
                    </a:p>
                  </a:txBody>
                  <a:tcPr marL="0" marR="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100" b="1" dirty="0">
                          <a:effectLst/>
                          <a:latin typeface="Calibri"/>
                          <a:ea typeface="Calibri"/>
                          <a:cs typeface="Times New Roman"/>
                        </a:rPr>
                        <a:t>CRIA 36 / AD PEP 36</a:t>
                      </a:r>
                      <a:endParaRPr lang="fr-FR" sz="1100" dirty="0">
                        <a:effectLst/>
                        <a:latin typeface="Calibri"/>
                        <a:ea typeface="Calibri"/>
                        <a:cs typeface="Times New Roman"/>
                      </a:endParaRPr>
                    </a:p>
                    <a:p>
                      <a:pPr>
                        <a:lnSpc>
                          <a:spcPct val="115000"/>
                        </a:lnSpc>
                        <a:spcAft>
                          <a:spcPts val="0"/>
                        </a:spcAft>
                      </a:pPr>
                      <a:r>
                        <a:rPr lang="fr-FR" sz="1100" b="1" dirty="0">
                          <a:effectLst/>
                          <a:latin typeface="Calibri"/>
                          <a:ea typeface="Calibri"/>
                          <a:cs typeface="Times New Roman"/>
                        </a:rPr>
                        <a:t>Contact : Nicole BLOT </a:t>
                      </a:r>
                      <a:br>
                        <a:rPr lang="fr-FR" sz="1100" b="1" dirty="0">
                          <a:effectLst/>
                          <a:latin typeface="Calibri"/>
                          <a:ea typeface="Calibri"/>
                          <a:cs typeface="Times New Roman"/>
                        </a:rPr>
                      </a:br>
                      <a:r>
                        <a:rPr lang="fr-FR" sz="1100" b="1" dirty="0">
                          <a:effectLst/>
                          <a:latin typeface="Calibri"/>
                          <a:ea typeface="Calibri"/>
                          <a:cs typeface="Times New Roman"/>
                        </a:rPr>
                        <a:t/>
                      </a:r>
                      <a:br>
                        <a:rPr lang="fr-FR" sz="1100" b="1" dirty="0">
                          <a:effectLst/>
                          <a:latin typeface="Calibri"/>
                          <a:ea typeface="Calibri"/>
                          <a:cs typeface="Times New Roman"/>
                        </a:rPr>
                      </a:br>
                      <a:r>
                        <a:rPr lang="fr-FR" sz="1100" dirty="0">
                          <a:effectLst/>
                          <a:latin typeface="+mn-lt"/>
                          <a:ea typeface="Calibri"/>
                          <a:cs typeface="Times New Roman"/>
                        </a:rPr>
                        <a:t>22, rue </a:t>
                      </a:r>
                      <a:r>
                        <a:rPr lang="fr-FR" sz="1100" dirty="0" err="1">
                          <a:effectLst/>
                          <a:latin typeface="+mn-lt"/>
                          <a:ea typeface="Calibri"/>
                          <a:cs typeface="Times New Roman"/>
                        </a:rPr>
                        <a:t>Combanaire</a:t>
                      </a:r>
                      <a:r>
                        <a:rPr lang="fr-FR" sz="1100" dirty="0">
                          <a:effectLst/>
                          <a:latin typeface="+mn-lt"/>
                          <a:ea typeface="Calibri"/>
                          <a:cs typeface="Times New Roman"/>
                        </a:rPr>
                        <a:t> </a:t>
                      </a:r>
                    </a:p>
                    <a:p>
                      <a:pPr>
                        <a:lnSpc>
                          <a:spcPct val="115000"/>
                        </a:lnSpc>
                        <a:spcAft>
                          <a:spcPts val="1000"/>
                        </a:spcAft>
                      </a:pPr>
                      <a:r>
                        <a:rPr lang="fr-FR" sz="1100" dirty="0">
                          <a:effectLst/>
                          <a:latin typeface="+mn-lt"/>
                          <a:ea typeface="Calibri"/>
                          <a:cs typeface="Times New Roman"/>
                        </a:rPr>
                        <a:t>36000  CHATEAUROUX.</a:t>
                      </a:r>
                      <a:r>
                        <a:rPr lang="fr-FR" sz="1100" dirty="0">
                          <a:effectLst/>
                          <a:latin typeface="Calibri"/>
                          <a:ea typeface="Calibri"/>
                          <a:cs typeface="Times New Roman"/>
                        </a:rPr>
                        <a:t/>
                      </a:r>
                      <a:br>
                        <a:rPr lang="fr-FR" sz="1100" dirty="0">
                          <a:effectLst/>
                          <a:latin typeface="Calibri"/>
                          <a:ea typeface="Calibri"/>
                          <a:cs typeface="Times New Roman"/>
                        </a:rPr>
                      </a:br>
                      <a:r>
                        <a:rPr lang="fr-FR" sz="1100" dirty="0">
                          <a:effectLst/>
                          <a:latin typeface="Calibri"/>
                          <a:ea typeface="Calibri"/>
                          <a:cs typeface="Times New Roman"/>
                        </a:rPr>
                        <a:t/>
                      </a:r>
                      <a:br>
                        <a:rPr lang="fr-FR" sz="1100" dirty="0">
                          <a:effectLst/>
                          <a:latin typeface="Calibri"/>
                          <a:ea typeface="Calibri"/>
                          <a:cs typeface="Times New Roman"/>
                        </a:rPr>
                      </a:br>
                      <a:r>
                        <a:rPr lang="fr-FR" sz="1100" b="1" dirty="0">
                          <a:effectLst/>
                          <a:latin typeface="Calibri"/>
                          <a:ea typeface="Calibri"/>
                          <a:cs typeface="Times New Roman"/>
                        </a:rPr>
                        <a:t>Tél</a:t>
                      </a:r>
                      <a:r>
                        <a:rPr lang="fr-FR" sz="1100" dirty="0">
                          <a:effectLst/>
                          <a:latin typeface="Calibri"/>
                          <a:ea typeface="Calibri"/>
                          <a:cs typeface="Times New Roman"/>
                        </a:rPr>
                        <a:t> : </a:t>
                      </a:r>
                      <a:r>
                        <a:rPr lang="fr-FR" sz="1100" dirty="0">
                          <a:effectLst/>
                          <a:latin typeface="+mn-lt"/>
                          <a:ea typeface="Calibri"/>
                          <a:cs typeface="Times New Roman"/>
                        </a:rPr>
                        <a:t>06 85 37 17 75</a:t>
                      </a:r>
                      <a:r>
                        <a:rPr lang="fr-FR" sz="1100" dirty="0">
                          <a:effectLst/>
                          <a:latin typeface="Calibri"/>
                          <a:ea typeface="Calibri"/>
                          <a:cs typeface="Times New Roman"/>
                        </a:rPr>
                        <a:t/>
                      </a:r>
                      <a:br>
                        <a:rPr lang="fr-FR" sz="1100" dirty="0">
                          <a:effectLst/>
                          <a:latin typeface="Calibri"/>
                          <a:ea typeface="Calibri"/>
                          <a:cs typeface="Times New Roman"/>
                        </a:rPr>
                      </a:br>
                      <a:endParaRPr lang="fr-FR" sz="1100" dirty="0">
                        <a:effectLst/>
                        <a:latin typeface="Calibri"/>
                        <a:ea typeface="Calibri"/>
                        <a:cs typeface="Times New Roman"/>
                      </a:endParaRPr>
                    </a:p>
                    <a:p>
                      <a:pPr>
                        <a:lnSpc>
                          <a:spcPct val="115000"/>
                        </a:lnSpc>
                        <a:spcAft>
                          <a:spcPts val="1000"/>
                        </a:spcAft>
                      </a:pPr>
                      <a:r>
                        <a:rPr lang="fr-FR" sz="1100" u="sng" dirty="0">
                          <a:solidFill>
                            <a:srgbClr val="0000FF"/>
                          </a:solidFill>
                          <a:effectLst/>
                          <a:latin typeface="Calibri"/>
                          <a:ea typeface="Calibri"/>
                          <a:cs typeface="Times New Roman"/>
                          <a:hlinkClick r:id="rId8"/>
                        </a:rPr>
                        <a:t>cria36@adpep36.fr</a:t>
                      </a:r>
                      <a:endParaRPr lang="fr-FR" sz="1100" dirty="0">
                        <a:effectLst/>
                        <a:latin typeface="Calibri"/>
                        <a:ea typeface="Calibri"/>
                        <a:cs typeface="Times New Roman"/>
                      </a:endParaRPr>
                    </a:p>
                  </a:txBody>
                  <a:tcPr marL="0" marR="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39603092"/>
                  </a:ext>
                </a:extLst>
              </a:tr>
              <a:tr h="2127550">
                <a:tc>
                  <a:txBody>
                    <a:bodyPr/>
                    <a:lstStyle/>
                    <a:p>
                      <a:pPr>
                        <a:lnSpc>
                          <a:spcPct val="115000"/>
                        </a:lnSpc>
                        <a:spcAft>
                          <a:spcPts val="1000"/>
                        </a:spcAft>
                      </a:pPr>
                      <a:r>
                        <a:rPr lang="fr-FR" sz="1100">
                          <a:effectLst/>
                          <a:latin typeface="Calibri"/>
                          <a:ea typeface="Calibri"/>
                          <a:cs typeface="Times New Roman"/>
                        </a:rPr>
                        <a:t> </a:t>
                      </a:r>
                      <a:r>
                        <a:rPr lang="fr-FR" sz="1100" b="1">
                          <a:effectLst/>
                          <a:latin typeface="Calibri"/>
                          <a:ea typeface="Calibri"/>
                          <a:cs typeface="Times New Roman"/>
                        </a:rPr>
                        <a:t>AFFIC / CRIA 37</a:t>
                      </a:r>
                      <a:endParaRPr lang="fr-FR" sz="1100">
                        <a:effectLst/>
                        <a:latin typeface="Calibri"/>
                        <a:ea typeface="Calibri"/>
                        <a:cs typeface="Times New Roman"/>
                      </a:endParaRPr>
                    </a:p>
                    <a:p>
                      <a:pPr>
                        <a:lnSpc>
                          <a:spcPct val="115000"/>
                        </a:lnSpc>
                        <a:spcAft>
                          <a:spcPts val="1000"/>
                        </a:spcAft>
                      </a:pPr>
                      <a:r>
                        <a:rPr lang="fr-FR" sz="1100" b="1">
                          <a:effectLst/>
                          <a:latin typeface="Calibri"/>
                          <a:ea typeface="Calibri"/>
                          <a:cs typeface="Times New Roman"/>
                        </a:rPr>
                        <a:t>Contact : Cécile DOUILLARD</a:t>
                      </a:r>
                      <a:br>
                        <a:rPr lang="fr-FR" sz="1100" b="1">
                          <a:effectLst/>
                          <a:latin typeface="Calibri"/>
                          <a:ea typeface="Calibri"/>
                          <a:cs typeface="Times New Roman"/>
                        </a:rPr>
                      </a:br>
                      <a:r>
                        <a:rPr lang="fr-FR" sz="1100" b="1">
                          <a:effectLst/>
                          <a:latin typeface="Calibri"/>
                          <a:ea typeface="Calibri"/>
                          <a:cs typeface="Times New Roman"/>
                        </a:rPr>
                        <a:t/>
                      </a:r>
                      <a:br>
                        <a:rPr lang="fr-FR" sz="1100" b="1">
                          <a:effectLst/>
                          <a:latin typeface="Calibri"/>
                          <a:ea typeface="Calibri"/>
                          <a:cs typeface="Times New Roman"/>
                        </a:rPr>
                      </a:br>
                      <a:r>
                        <a:rPr lang="fr-FR" sz="1100">
                          <a:effectLst/>
                          <a:latin typeface="Calibri"/>
                          <a:ea typeface="Calibri"/>
                          <a:cs typeface="Times New Roman"/>
                        </a:rPr>
                        <a:t>3, place Raspail</a:t>
                      </a:r>
                      <a:br>
                        <a:rPr lang="fr-FR" sz="1100">
                          <a:effectLst/>
                          <a:latin typeface="Calibri"/>
                          <a:ea typeface="Calibri"/>
                          <a:cs typeface="Times New Roman"/>
                        </a:rPr>
                      </a:br>
                      <a:r>
                        <a:rPr lang="fr-FR" sz="1100">
                          <a:effectLst/>
                          <a:latin typeface="Calibri"/>
                          <a:ea typeface="Calibri"/>
                          <a:cs typeface="Times New Roman"/>
                        </a:rPr>
                        <a:t>37000 TOURS </a:t>
                      </a:r>
                      <a:br>
                        <a:rPr lang="fr-FR" sz="1100">
                          <a:effectLst/>
                          <a:latin typeface="Calibri"/>
                          <a:ea typeface="Calibri"/>
                          <a:cs typeface="Times New Roman"/>
                        </a:rPr>
                      </a:br>
                      <a:r>
                        <a:rPr lang="fr-FR" sz="1100">
                          <a:effectLst/>
                          <a:latin typeface="Calibri"/>
                          <a:ea typeface="Calibri"/>
                          <a:cs typeface="Times New Roman"/>
                        </a:rPr>
                        <a:t/>
                      </a:r>
                      <a:br>
                        <a:rPr lang="fr-FR" sz="1100">
                          <a:effectLst/>
                          <a:latin typeface="Calibri"/>
                          <a:ea typeface="Calibri"/>
                          <a:cs typeface="Times New Roman"/>
                        </a:rPr>
                      </a:br>
                      <a:r>
                        <a:rPr lang="fr-FR" sz="1100" b="1">
                          <a:effectLst/>
                          <a:latin typeface="Calibri"/>
                          <a:ea typeface="Calibri"/>
                          <a:cs typeface="Times New Roman"/>
                        </a:rPr>
                        <a:t>Tél</a:t>
                      </a:r>
                      <a:r>
                        <a:rPr lang="fr-FR" sz="1100">
                          <a:effectLst/>
                          <a:latin typeface="Calibri"/>
                          <a:ea typeface="Calibri"/>
                          <a:cs typeface="Times New Roman"/>
                        </a:rPr>
                        <a:t> : 02 47 47 12 87</a:t>
                      </a:r>
                      <a:br>
                        <a:rPr lang="fr-FR" sz="1100">
                          <a:effectLst/>
                          <a:latin typeface="Calibri"/>
                          <a:ea typeface="Calibri"/>
                          <a:cs typeface="Times New Roman"/>
                        </a:rPr>
                      </a:br>
                      <a:r>
                        <a:rPr lang="fr-FR" sz="1100" b="1">
                          <a:effectLst/>
                          <a:latin typeface="Calibri"/>
                          <a:ea typeface="Calibri"/>
                          <a:cs typeface="Times New Roman"/>
                        </a:rPr>
                        <a:t>Fax</a:t>
                      </a:r>
                      <a:r>
                        <a:rPr lang="fr-FR" sz="1100">
                          <a:effectLst/>
                          <a:latin typeface="Calibri"/>
                          <a:ea typeface="Calibri"/>
                          <a:cs typeface="Times New Roman"/>
                        </a:rPr>
                        <a:t> : 09 58 27 50 46 </a:t>
                      </a:r>
                    </a:p>
                    <a:p>
                      <a:pPr>
                        <a:lnSpc>
                          <a:spcPct val="115000"/>
                        </a:lnSpc>
                        <a:spcAft>
                          <a:spcPts val="1000"/>
                        </a:spcAft>
                      </a:pPr>
                      <a:r>
                        <a:rPr lang="fr-FR" sz="1100" u="sng">
                          <a:solidFill>
                            <a:srgbClr val="0000FF"/>
                          </a:solidFill>
                          <a:effectLst/>
                          <a:latin typeface="Calibri"/>
                          <a:ea typeface="Calibri"/>
                          <a:cs typeface="Times New Roman"/>
                          <a:hlinkClick r:id="rId9"/>
                        </a:rPr>
                        <a:t>cria37@gmail.com</a:t>
                      </a:r>
                      <a:endParaRPr lang="fr-FR" sz="1100">
                        <a:effectLst/>
                        <a:latin typeface="Calibri"/>
                        <a:ea typeface="Calibri"/>
                        <a:cs typeface="Times New Roman"/>
                      </a:endParaRPr>
                    </a:p>
                    <a:p>
                      <a:pPr>
                        <a:lnSpc>
                          <a:spcPct val="115000"/>
                        </a:lnSpc>
                        <a:spcAft>
                          <a:spcPts val="1000"/>
                        </a:spcAft>
                      </a:pPr>
                      <a:r>
                        <a:rPr lang="fr-FR" sz="1100" u="sng">
                          <a:solidFill>
                            <a:srgbClr val="0000FF"/>
                          </a:solidFill>
                          <a:effectLst/>
                          <a:latin typeface="Calibri"/>
                          <a:ea typeface="Calibri"/>
                          <a:cs typeface="Times New Roman"/>
                          <a:hlinkClick r:id="rId10"/>
                        </a:rPr>
                        <a:t>http://cria37.com/</a:t>
                      </a:r>
                      <a:endParaRPr lang="fr-FR" sz="1100">
                        <a:effectLst/>
                        <a:latin typeface="Calibri"/>
                        <a:ea typeface="Calibri"/>
                        <a:cs typeface="Times New Roman"/>
                      </a:endParaRPr>
                    </a:p>
                  </a:txBody>
                  <a:tcPr marL="0" marR="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100" b="1">
                          <a:effectLst/>
                          <a:latin typeface="Calibri"/>
                          <a:ea typeface="Calibri"/>
                          <a:cs typeface="Times New Roman"/>
                        </a:rPr>
                        <a:t>CRIA 41/ACRIA</a:t>
                      </a:r>
                      <a:endParaRPr lang="fr-FR" sz="1100">
                        <a:effectLst/>
                        <a:latin typeface="Calibri"/>
                        <a:ea typeface="Calibri"/>
                        <a:cs typeface="Times New Roman"/>
                      </a:endParaRPr>
                    </a:p>
                    <a:p>
                      <a:pPr>
                        <a:lnSpc>
                          <a:spcPct val="115000"/>
                        </a:lnSpc>
                        <a:spcAft>
                          <a:spcPts val="1000"/>
                        </a:spcAft>
                      </a:pPr>
                      <a:r>
                        <a:rPr lang="fr-FR" sz="1100" b="1">
                          <a:effectLst/>
                          <a:latin typeface="Calibri"/>
                          <a:ea typeface="Calibri"/>
                          <a:cs typeface="Times New Roman"/>
                        </a:rPr>
                        <a:t>Contact : Isabelle DAUMAS</a:t>
                      </a:r>
                      <a:br>
                        <a:rPr lang="fr-FR" sz="1100" b="1">
                          <a:effectLst/>
                          <a:latin typeface="Calibri"/>
                          <a:ea typeface="Calibri"/>
                          <a:cs typeface="Times New Roman"/>
                        </a:rPr>
                      </a:br>
                      <a:r>
                        <a:rPr lang="fr-FR" sz="1100" b="1">
                          <a:effectLst/>
                          <a:latin typeface="Calibri"/>
                          <a:ea typeface="Calibri"/>
                          <a:cs typeface="Times New Roman"/>
                        </a:rPr>
                        <a:t/>
                      </a:r>
                      <a:br>
                        <a:rPr lang="fr-FR" sz="1100" b="1">
                          <a:effectLst/>
                          <a:latin typeface="Calibri"/>
                          <a:ea typeface="Calibri"/>
                          <a:cs typeface="Times New Roman"/>
                        </a:rPr>
                      </a:br>
                      <a:r>
                        <a:rPr lang="fr-FR" sz="1100">
                          <a:effectLst/>
                          <a:latin typeface="Calibri"/>
                          <a:ea typeface="Calibri"/>
                          <a:cs typeface="Times New Roman"/>
                        </a:rPr>
                        <a:t>18 rue Roland-Dorgelès</a:t>
                      </a:r>
                      <a:br>
                        <a:rPr lang="fr-FR" sz="1100">
                          <a:effectLst/>
                          <a:latin typeface="Calibri"/>
                          <a:ea typeface="Calibri"/>
                          <a:cs typeface="Times New Roman"/>
                        </a:rPr>
                      </a:br>
                      <a:r>
                        <a:rPr lang="fr-FR" sz="1100">
                          <a:effectLst/>
                          <a:latin typeface="Calibri"/>
                          <a:ea typeface="Calibri"/>
                          <a:cs typeface="Times New Roman"/>
                        </a:rPr>
                        <a:t>41000 BLOIS </a:t>
                      </a:r>
                      <a:br>
                        <a:rPr lang="fr-FR" sz="1100">
                          <a:effectLst/>
                          <a:latin typeface="Calibri"/>
                          <a:ea typeface="Calibri"/>
                          <a:cs typeface="Times New Roman"/>
                        </a:rPr>
                      </a:br>
                      <a:r>
                        <a:rPr lang="fr-FR" sz="1100">
                          <a:effectLst/>
                          <a:latin typeface="Calibri"/>
                          <a:ea typeface="Calibri"/>
                          <a:cs typeface="Times New Roman"/>
                        </a:rPr>
                        <a:t/>
                      </a:r>
                      <a:br>
                        <a:rPr lang="fr-FR" sz="1100">
                          <a:effectLst/>
                          <a:latin typeface="Calibri"/>
                          <a:ea typeface="Calibri"/>
                          <a:cs typeface="Times New Roman"/>
                        </a:rPr>
                      </a:br>
                      <a:r>
                        <a:rPr lang="fr-FR" sz="1100" b="1">
                          <a:effectLst/>
                          <a:latin typeface="Calibri"/>
                          <a:ea typeface="Calibri"/>
                          <a:cs typeface="Times New Roman"/>
                        </a:rPr>
                        <a:t>Tél</a:t>
                      </a:r>
                      <a:r>
                        <a:rPr lang="fr-FR" sz="1100">
                          <a:effectLst/>
                          <a:latin typeface="Calibri"/>
                          <a:ea typeface="Calibri"/>
                          <a:cs typeface="Times New Roman"/>
                        </a:rPr>
                        <a:t> : 02 54 43 40 84</a:t>
                      </a:r>
                      <a:br>
                        <a:rPr lang="fr-FR" sz="1100">
                          <a:effectLst/>
                          <a:latin typeface="Calibri"/>
                          <a:ea typeface="Calibri"/>
                          <a:cs typeface="Times New Roman"/>
                        </a:rPr>
                      </a:br>
                      <a:r>
                        <a:rPr lang="fr-FR" sz="1100" b="1">
                          <a:effectLst/>
                          <a:latin typeface="Calibri"/>
                          <a:ea typeface="Calibri"/>
                          <a:cs typeface="Times New Roman"/>
                        </a:rPr>
                        <a:t>Fax</a:t>
                      </a:r>
                      <a:r>
                        <a:rPr lang="fr-FR" sz="1100">
                          <a:effectLst/>
                          <a:latin typeface="Calibri"/>
                          <a:ea typeface="Calibri"/>
                          <a:cs typeface="Times New Roman"/>
                        </a:rPr>
                        <a:t> : 02 54 43 40 84 </a:t>
                      </a:r>
                    </a:p>
                    <a:p>
                      <a:pPr>
                        <a:lnSpc>
                          <a:spcPct val="115000"/>
                        </a:lnSpc>
                        <a:spcAft>
                          <a:spcPts val="1000"/>
                        </a:spcAft>
                      </a:pPr>
                      <a:r>
                        <a:rPr lang="fr-FR" sz="1100" u="sng">
                          <a:solidFill>
                            <a:srgbClr val="0000FF"/>
                          </a:solidFill>
                          <a:effectLst/>
                          <a:latin typeface="Calibri"/>
                          <a:ea typeface="Calibri"/>
                          <a:cs typeface="Times New Roman"/>
                          <a:hlinkClick r:id="rId11"/>
                        </a:rPr>
                        <a:t>cria41@wanadoo.fr</a:t>
                      </a:r>
                      <a:r>
                        <a:rPr lang="fr-FR" sz="1100">
                          <a:effectLst/>
                          <a:latin typeface="Calibri"/>
                          <a:ea typeface="Calibri"/>
                          <a:cs typeface="Times New Roman"/>
                        </a:rPr>
                        <a:t> </a:t>
                      </a:r>
                    </a:p>
                    <a:p>
                      <a:pPr>
                        <a:lnSpc>
                          <a:spcPct val="115000"/>
                        </a:lnSpc>
                        <a:spcAft>
                          <a:spcPts val="1000"/>
                        </a:spcAft>
                      </a:pPr>
                      <a:r>
                        <a:rPr lang="fr-FR" sz="1100" u="sng">
                          <a:solidFill>
                            <a:srgbClr val="0000FF"/>
                          </a:solidFill>
                          <a:effectLst/>
                          <a:latin typeface="Calibri"/>
                          <a:ea typeface="Calibri"/>
                          <a:cs typeface="Times New Roman"/>
                          <a:hlinkClick r:id="rId12"/>
                        </a:rPr>
                        <a:t>http://www.cria41.org/</a:t>
                      </a:r>
                      <a:r>
                        <a:rPr lang="fr-FR" sz="1100">
                          <a:effectLst/>
                          <a:latin typeface="Calibri"/>
                          <a:ea typeface="Calibri"/>
                          <a:cs typeface="Times New Roman"/>
                        </a:rPr>
                        <a:t> </a:t>
                      </a:r>
                    </a:p>
                  </a:txBody>
                  <a:tcPr marL="0" marR="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100" b="1" dirty="0">
                          <a:effectLst/>
                          <a:latin typeface="Calibri"/>
                          <a:ea typeface="Calibri"/>
                          <a:cs typeface="Times New Roman"/>
                        </a:rPr>
                        <a:t>CRIA 45</a:t>
                      </a:r>
                      <a:endParaRPr lang="fr-FR" sz="1100" dirty="0">
                        <a:effectLst/>
                        <a:latin typeface="Calibri"/>
                        <a:ea typeface="Calibri"/>
                        <a:cs typeface="Times New Roman"/>
                      </a:endParaRPr>
                    </a:p>
                    <a:p>
                      <a:pPr>
                        <a:lnSpc>
                          <a:spcPct val="115000"/>
                        </a:lnSpc>
                        <a:spcAft>
                          <a:spcPts val="1000"/>
                        </a:spcAft>
                      </a:pPr>
                      <a:r>
                        <a:rPr lang="fr-FR" sz="1100" b="1" dirty="0">
                          <a:effectLst/>
                          <a:latin typeface="Calibri"/>
                          <a:ea typeface="Calibri"/>
                          <a:cs typeface="Times New Roman"/>
                        </a:rPr>
                        <a:t>Contact : Mathieu JUCHET</a:t>
                      </a:r>
                      <a:br>
                        <a:rPr lang="fr-FR" sz="1100" b="1" dirty="0">
                          <a:effectLst/>
                          <a:latin typeface="Calibri"/>
                          <a:ea typeface="Calibri"/>
                          <a:cs typeface="Times New Roman"/>
                        </a:rPr>
                      </a:br>
                      <a:r>
                        <a:rPr lang="fr-FR" sz="1100" b="1" dirty="0">
                          <a:effectLst/>
                          <a:latin typeface="Calibri"/>
                          <a:ea typeface="Calibri"/>
                          <a:cs typeface="Times New Roman"/>
                        </a:rPr>
                        <a:t/>
                      </a:r>
                      <a:br>
                        <a:rPr lang="fr-FR" sz="1100" b="1" dirty="0">
                          <a:effectLst/>
                          <a:latin typeface="Calibri"/>
                          <a:ea typeface="Calibri"/>
                          <a:cs typeface="Times New Roman"/>
                        </a:rPr>
                      </a:br>
                      <a:r>
                        <a:rPr lang="fr-FR" sz="1100" dirty="0">
                          <a:effectLst/>
                          <a:latin typeface="Calibri"/>
                          <a:ea typeface="Calibri"/>
                          <a:cs typeface="Times New Roman"/>
                        </a:rPr>
                        <a:t>3, rue Edouard Branly  </a:t>
                      </a:r>
                      <a:br>
                        <a:rPr lang="fr-FR" sz="1100" dirty="0">
                          <a:effectLst/>
                          <a:latin typeface="Calibri"/>
                          <a:ea typeface="Calibri"/>
                          <a:cs typeface="Times New Roman"/>
                        </a:rPr>
                      </a:br>
                      <a:r>
                        <a:rPr lang="fr-FR" sz="1100" dirty="0">
                          <a:effectLst/>
                          <a:latin typeface="Calibri"/>
                          <a:ea typeface="Calibri"/>
                          <a:cs typeface="Times New Roman"/>
                        </a:rPr>
                        <a:t>45100 ORLEANS la Source </a:t>
                      </a:r>
                      <a:br>
                        <a:rPr lang="fr-FR" sz="1100" dirty="0">
                          <a:effectLst/>
                          <a:latin typeface="Calibri"/>
                          <a:ea typeface="Calibri"/>
                          <a:cs typeface="Times New Roman"/>
                        </a:rPr>
                      </a:br>
                      <a:r>
                        <a:rPr lang="fr-FR" sz="1100" dirty="0">
                          <a:effectLst/>
                          <a:latin typeface="Calibri"/>
                          <a:ea typeface="Calibri"/>
                          <a:cs typeface="Times New Roman"/>
                        </a:rPr>
                        <a:t/>
                      </a:r>
                      <a:br>
                        <a:rPr lang="fr-FR" sz="1100" dirty="0">
                          <a:effectLst/>
                          <a:latin typeface="Calibri"/>
                          <a:ea typeface="Calibri"/>
                          <a:cs typeface="Times New Roman"/>
                        </a:rPr>
                      </a:br>
                      <a:r>
                        <a:rPr lang="fr-FR" sz="1100" b="1" dirty="0">
                          <a:effectLst/>
                          <a:latin typeface="Calibri"/>
                          <a:ea typeface="Calibri"/>
                          <a:cs typeface="Times New Roman"/>
                        </a:rPr>
                        <a:t>Tél</a:t>
                      </a:r>
                      <a:r>
                        <a:rPr lang="fr-FR" sz="1100" dirty="0">
                          <a:effectLst/>
                          <a:latin typeface="Calibri"/>
                          <a:ea typeface="Calibri"/>
                          <a:cs typeface="Times New Roman"/>
                        </a:rPr>
                        <a:t> : 02 38 63 77 22</a:t>
                      </a:r>
                      <a:br>
                        <a:rPr lang="fr-FR" sz="1100" dirty="0">
                          <a:effectLst/>
                          <a:latin typeface="Calibri"/>
                          <a:ea typeface="Calibri"/>
                          <a:cs typeface="Times New Roman"/>
                        </a:rPr>
                      </a:br>
                      <a:r>
                        <a:rPr lang="fr-FR" sz="1100" b="1" dirty="0">
                          <a:effectLst/>
                          <a:latin typeface="Calibri"/>
                          <a:ea typeface="Calibri"/>
                          <a:cs typeface="Times New Roman"/>
                        </a:rPr>
                        <a:t>Fax</a:t>
                      </a:r>
                      <a:r>
                        <a:rPr lang="fr-FR" sz="1100" dirty="0">
                          <a:effectLst/>
                          <a:latin typeface="Calibri"/>
                          <a:ea typeface="Calibri"/>
                          <a:cs typeface="Times New Roman"/>
                        </a:rPr>
                        <a:t> : 02 38 63 66 33</a:t>
                      </a:r>
                    </a:p>
                    <a:p>
                      <a:pPr>
                        <a:lnSpc>
                          <a:spcPct val="115000"/>
                        </a:lnSpc>
                        <a:spcAft>
                          <a:spcPts val="1000"/>
                        </a:spcAft>
                      </a:pPr>
                      <a:r>
                        <a:rPr lang="fr-FR" sz="1100" u="sng" dirty="0">
                          <a:solidFill>
                            <a:srgbClr val="0000FF"/>
                          </a:solidFill>
                          <a:effectLst/>
                          <a:latin typeface="Calibri"/>
                          <a:ea typeface="Calibri"/>
                          <a:cs typeface="Times New Roman"/>
                          <a:hlinkClick r:id="rId13"/>
                        </a:rPr>
                        <a:t>cria.45@wanadoo.fr</a:t>
                      </a:r>
                      <a:r>
                        <a:rPr lang="fr-FR" sz="1100" dirty="0">
                          <a:effectLst/>
                          <a:latin typeface="Calibri"/>
                          <a:ea typeface="Calibri"/>
                          <a:cs typeface="Times New Roman"/>
                        </a:rPr>
                        <a:t> </a:t>
                      </a:r>
                    </a:p>
                    <a:p>
                      <a:pPr>
                        <a:lnSpc>
                          <a:spcPct val="115000"/>
                        </a:lnSpc>
                        <a:spcAft>
                          <a:spcPts val="1000"/>
                        </a:spcAft>
                      </a:pPr>
                      <a:r>
                        <a:rPr lang="fr-FR" sz="1100" u="sng" dirty="0">
                          <a:solidFill>
                            <a:srgbClr val="0000FF"/>
                          </a:solidFill>
                          <a:effectLst/>
                          <a:latin typeface="Calibri"/>
                          <a:ea typeface="Calibri"/>
                          <a:cs typeface="Times New Roman"/>
                          <a:hlinkClick r:id="rId14"/>
                        </a:rPr>
                        <a:t>http://www.cria45.com/</a:t>
                      </a:r>
                      <a:endParaRPr lang="fr-FR" sz="1100" dirty="0">
                        <a:effectLst/>
                        <a:latin typeface="Calibri"/>
                        <a:ea typeface="Calibri"/>
                        <a:cs typeface="Times New Roman"/>
                      </a:endParaRPr>
                    </a:p>
                  </a:txBody>
                  <a:tcPr marL="0" marR="0" marT="0" marB="0">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39863889"/>
                  </a:ext>
                </a:extLst>
              </a:tr>
            </a:tbl>
          </a:graphicData>
        </a:graphic>
      </p:graphicFrame>
    </p:spTree>
    <p:extLst>
      <p:ext uri="{BB962C8B-B14F-4D97-AF65-F5344CB8AC3E}">
        <p14:creationId xmlns:p14="http://schemas.microsoft.com/office/powerpoint/2010/main" val="382644506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2492896"/>
            <a:ext cx="8690756" cy="1296144"/>
          </a:xfrm>
          <a:prstGeom prst="rect">
            <a:avLst/>
          </a:prstGeom>
        </p:spPr>
      </p:pic>
      <p:sp>
        <p:nvSpPr>
          <p:cNvPr id="3" name="Rectangle 2"/>
          <p:cNvSpPr/>
          <p:nvPr/>
        </p:nvSpPr>
        <p:spPr>
          <a:xfrm>
            <a:off x="3059832" y="1484784"/>
            <a:ext cx="2585195" cy="369332"/>
          </a:xfrm>
          <a:prstGeom prst="rect">
            <a:avLst/>
          </a:prstGeom>
        </p:spPr>
        <p:txBody>
          <a:bodyPr wrap="none">
            <a:spAutoFit/>
          </a:bodyPr>
          <a:lstStyle/>
          <a:p>
            <a:r>
              <a:rPr lang="fr-FR" dirty="0"/>
              <a:t>http://www.anlci.gouv.fr/</a:t>
            </a:r>
          </a:p>
        </p:txBody>
      </p:sp>
    </p:spTree>
    <p:extLst>
      <p:ext uri="{BB962C8B-B14F-4D97-AF65-F5344CB8AC3E}">
        <p14:creationId xmlns:p14="http://schemas.microsoft.com/office/powerpoint/2010/main" val="116320736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85767"/>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Nouvelle imag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23975"/>
            <a:ext cx="28035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p:nvSpPr>
        <p:spPr bwMode="auto">
          <a:xfrm>
            <a:off x="2803525" y="1536700"/>
            <a:ext cx="5761038"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fr-FR" altLang="fr-FR" sz="2000" b="1" dirty="0">
                <a:latin typeface="+mn-lt"/>
                <a:ea typeface="Verdana" pitchFamily="34" charset="0"/>
                <a:cs typeface="Arial" charset="0"/>
              </a:rPr>
              <a:t>l’illettrisme pour mieux connaître les personnes concernées et offrir aux décideurs une vision claire des besoins</a:t>
            </a:r>
            <a:r>
              <a:rPr lang="fr-FR" altLang="fr-FR" sz="2000" dirty="0">
                <a:latin typeface="+mn-lt"/>
                <a:ea typeface="Verdana" pitchFamily="34" charset="0"/>
                <a:cs typeface="Arial" charset="0"/>
              </a:rPr>
              <a:t> </a:t>
            </a:r>
          </a:p>
        </p:txBody>
      </p:sp>
      <p:pic>
        <p:nvPicPr>
          <p:cNvPr id="7" name="Picture 5" descr="Nouvelle imag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503488"/>
            <a:ext cx="28844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p:cNvSpPr>
            <a:spLocks noChangeArrowheads="1"/>
          </p:cNvSpPr>
          <p:nvPr/>
        </p:nvSpPr>
        <p:spPr bwMode="auto">
          <a:xfrm>
            <a:off x="4067175" y="2808288"/>
            <a:ext cx="4176713" cy="132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2100">
                <a:solidFill>
                  <a:schemeClr val="tx1"/>
                </a:solidFill>
                <a:latin typeface="Verdana" pitchFamily="34"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just" eaLnBrk="1" hangingPunct="1">
              <a:spcBef>
                <a:spcPct val="0"/>
              </a:spcBef>
              <a:buFontTx/>
              <a:buNone/>
              <a:defRPr/>
            </a:pPr>
            <a:r>
              <a:rPr lang="fr-FR" altLang="fr-FR" sz="2000" b="1" dirty="0">
                <a:latin typeface="+mn-lt"/>
                <a:ea typeface="Verdana" pitchFamily="34" charset="0"/>
                <a:cs typeface="Verdana" pitchFamily="34" charset="0"/>
              </a:rPr>
              <a:t>pour coordonner les décisions et les actions au niveau national et sur tous les territoires et évaluer les impacts</a:t>
            </a:r>
            <a:endParaRPr lang="fr-FR" altLang="fr-FR" sz="2000" dirty="0">
              <a:latin typeface="+mn-lt"/>
              <a:ea typeface="Verdana" pitchFamily="34" charset="0"/>
              <a:cs typeface="Verdana" pitchFamily="34" charset="0"/>
            </a:endParaRPr>
          </a:p>
        </p:txBody>
      </p:sp>
      <p:pic>
        <p:nvPicPr>
          <p:cNvPr id="9" name="Picture 7" descr="Nouvelle imag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4030663"/>
            <a:ext cx="2617788"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0"/>
          <p:cNvSpPr>
            <a:spLocks noChangeArrowheads="1"/>
          </p:cNvSpPr>
          <p:nvPr/>
        </p:nvSpPr>
        <p:spPr bwMode="auto">
          <a:xfrm>
            <a:off x="4476750" y="4283075"/>
            <a:ext cx="3870325"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2100">
                <a:solidFill>
                  <a:schemeClr val="tx1"/>
                </a:solidFill>
                <a:latin typeface="Verdana" pitchFamily="34"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just" eaLnBrk="1" hangingPunct="1">
              <a:spcBef>
                <a:spcPct val="0"/>
              </a:spcBef>
              <a:buFontTx/>
              <a:buNone/>
              <a:defRPr/>
            </a:pPr>
            <a:r>
              <a:rPr lang="fr-FR" altLang="fr-FR" sz="2000" b="1" dirty="0">
                <a:latin typeface="+mn-lt"/>
                <a:ea typeface="Verdana" pitchFamily="34" charset="0"/>
                <a:cs typeface="Verdana" pitchFamily="34" charset="0"/>
              </a:rPr>
              <a:t>Pour faire connaître ce qui marche et permettre à la prévention et à la lutte contre l’illettrisme de changer d’échelle</a:t>
            </a:r>
            <a:r>
              <a:rPr lang="fr-FR" altLang="fr-FR" sz="2000" dirty="0">
                <a:latin typeface="+mn-lt"/>
                <a:ea typeface="Verdana" pitchFamily="34" charset="0"/>
                <a:cs typeface="Verdana" pitchFamily="34" charset="0"/>
              </a:rPr>
              <a:t> </a:t>
            </a:r>
          </a:p>
        </p:txBody>
      </p:sp>
      <p:sp>
        <p:nvSpPr>
          <p:cNvPr id="12" name="Rectangle à coins arrondis 11"/>
          <p:cNvSpPr/>
          <p:nvPr/>
        </p:nvSpPr>
        <p:spPr>
          <a:xfrm>
            <a:off x="1835696" y="332656"/>
            <a:ext cx="6552728" cy="86409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L’ Agence Nationale de Lutte Contre l’Illettrisme </a:t>
            </a:r>
          </a:p>
          <a:p>
            <a:pPr algn="ctr"/>
            <a:r>
              <a:rPr lang="fr-FR" sz="2400" dirty="0"/>
              <a:t>et ses missions</a:t>
            </a:r>
          </a:p>
        </p:txBody>
      </p:sp>
    </p:spTree>
    <p:extLst>
      <p:ext uri="{BB962C8B-B14F-4D97-AF65-F5344CB8AC3E}">
        <p14:creationId xmlns:p14="http://schemas.microsoft.com/office/powerpoint/2010/main" val="7435646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6"/>
          <p:cNvSpPr/>
          <p:nvPr/>
        </p:nvSpPr>
        <p:spPr>
          <a:xfrm>
            <a:off x="3203848" y="916974"/>
            <a:ext cx="3456384" cy="3693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De quoi parle-t-on ?</a:t>
            </a:r>
          </a:p>
        </p:txBody>
      </p:sp>
      <p:sp>
        <p:nvSpPr>
          <p:cNvPr id="9" name="ZoneTexte 8"/>
          <p:cNvSpPr txBox="1"/>
          <p:nvPr/>
        </p:nvSpPr>
        <p:spPr>
          <a:xfrm>
            <a:off x="420607" y="4462832"/>
            <a:ext cx="8568952" cy="338554"/>
          </a:xfrm>
          <a:prstGeom prst="rect">
            <a:avLst/>
          </a:prstGeom>
          <a:noFill/>
        </p:spPr>
        <p:txBody>
          <a:bodyPr wrap="square" rtlCol="0">
            <a:spAutoFit/>
          </a:bodyPr>
          <a:lstStyle/>
          <a:p>
            <a:r>
              <a:rPr lang="fr-FR" sz="1600" dirty="0">
                <a:solidFill>
                  <a:srgbClr val="FF0000"/>
                </a:solidFill>
              </a:rPr>
              <a:t>A ne pas confondre avec l’analphabétisme, le français langue étrangère et la remise ou mise à niveau.</a:t>
            </a:r>
          </a:p>
        </p:txBody>
      </p:sp>
      <p:sp>
        <p:nvSpPr>
          <p:cNvPr id="2" name="ZoneTexte 6">
            <a:extLst>
              <a:ext uri="{FF2B5EF4-FFF2-40B4-BE49-F238E27FC236}">
                <a16:creationId xmlns:a16="http://schemas.microsoft.com/office/drawing/2014/main" id="{2BD5B56A-1122-AE56-E975-A8CFC094334D}"/>
              </a:ext>
            </a:extLst>
          </p:cNvPr>
          <p:cNvSpPr txBox="1">
            <a:spLocks noChangeArrowheads="1"/>
          </p:cNvSpPr>
          <p:nvPr/>
        </p:nvSpPr>
        <p:spPr bwMode="auto">
          <a:xfrm>
            <a:off x="215900" y="2282297"/>
            <a:ext cx="87122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1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eaLnBrk="0" hangingPunct="0">
              <a:spcBef>
                <a:spcPct val="0"/>
              </a:spcBef>
              <a:buFontTx/>
              <a:buNone/>
            </a:pPr>
            <a:r>
              <a:rPr lang="fr-FR" altLang="fr-FR" sz="2000">
                <a:solidFill>
                  <a:srgbClr val="000000"/>
                </a:solidFill>
                <a:latin typeface="Tahoma" panose="020B0604030504040204" pitchFamily="34" charset="0"/>
                <a:ea typeface="SimSun" panose="02010600030101010101" pitchFamily="2" charset="-122"/>
                <a:cs typeface="+mn-cs"/>
              </a:rPr>
              <a:t> « </a:t>
            </a:r>
            <a:r>
              <a:rPr lang="fr-FR" altLang="fr-FR" sz="2000" i="1">
                <a:solidFill>
                  <a:srgbClr val="000000"/>
                </a:solidFill>
                <a:latin typeface="Tahoma" panose="020B0604030504040204" pitchFamily="34" charset="0"/>
                <a:ea typeface="SimSun" panose="02010600030101010101" pitchFamily="2" charset="-122"/>
                <a:cs typeface="+mn-cs"/>
              </a:rPr>
              <a:t>L’illettrisme qualifie la situation de personnes de </a:t>
            </a:r>
            <a:r>
              <a:rPr lang="fr-FR" altLang="fr-FR" sz="2000" i="1">
                <a:solidFill>
                  <a:srgbClr val="C00000"/>
                </a:solidFill>
                <a:latin typeface="Tahoma" panose="020B0604030504040204" pitchFamily="34" charset="0"/>
                <a:ea typeface="SimSun" panose="02010600030101010101" pitchFamily="2" charset="-122"/>
                <a:cs typeface="+mn-cs"/>
              </a:rPr>
              <a:t>plus de 16 ans </a:t>
            </a:r>
            <a:r>
              <a:rPr lang="fr-FR" altLang="fr-FR" sz="2000" i="1">
                <a:solidFill>
                  <a:srgbClr val="000000"/>
                </a:solidFill>
                <a:latin typeface="Tahoma" panose="020B0604030504040204" pitchFamily="34" charset="0"/>
                <a:ea typeface="SimSun" panose="02010600030101010101" pitchFamily="2" charset="-122"/>
                <a:cs typeface="+mn-cs"/>
              </a:rPr>
              <a:t>qui, bien qu'ayant été </a:t>
            </a:r>
            <a:r>
              <a:rPr lang="fr-FR" altLang="fr-FR" sz="2000" i="1">
                <a:solidFill>
                  <a:srgbClr val="C00000"/>
                </a:solidFill>
                <a:latin typeface="Tahoma" panose="020B0604030504040204" pitchFamily="34" charset="0"/>
                <a:ea typeface="SimSun" panose="02010600030101010101" pitchFamily="2" charset="-122"/>
                <a:cs typeface="+mn-cs"/>
              </a:rPr>
              <a:t>scolarisées</a:t>
            </a:r>
            <a:r>
              <a:rPr lang="fr-FR" altLang="fr-FR" sz="2000" i="1">
                <a:solidFill>
                  <a:srgbClr val="000000"/>
                </a:solidFill>
                <a:latin typeface="Tahoma" panose="020B0604030504040204" pitchFamily="34" charset="0"/>
                <a:ea typeface="SimSun" panose="02010600030101010101" pitchFamily="2" charset="-122"/>
                <a:cs typeface="+mn-cs"/>
              </a:rPr>
              <a:t>, ne parviennent </a:t>
            </a:r>
            <a:r>
              <a:rPr lang="fr-FR" altLang="fr-FR" sz="2000" i="1">
                <a:solidFill>
                  <a:srgbClr val="C00000"/>
                </a:solidFill>
                <a:latin typeface="Tahoma" panose="020B0604030504040204" pitchFamily="34" charset="0"/>
                <a:ea typeface="SimSun" panose="02010600030101010101" pitchFamily="2" charset="-122"/>
                <a:cs typeface="+mn-cs"/>
              </a:rPr>
              <a:t>pas à lire et comprendre un texte </a:t>
            </a:r>
            <a:r>
              <a:rPr lang="fr-FR" altLang="fr-FR" sz="2000" i="1">
                <a:solidFill>
                  <a:srgbClr val="000000"/>
                </a:solidFill>
                <a:latin typeface="Tahoma" panose="020B0604030504040204" pitchFamily="34" charset="0"/>
                <a:ea typeface="SimSun" panose="02010600030101010101" pitchFamily="2" charset="-122"/>
                <a:cs typeface="+mn-cs"/>
              </a:rPr>
              <a:t>portant sur des </a:t>
            </a:r>
            <a:r>
              <a:rPr lang="fr-FR" altLang="fr-FR" sz="2000" i="1">
                <a:solidFill>
                  <a:srgbClr val="C00000"/>
                </a:solidFill>
                <a:latin typeface="Tahoma" panose="020B0604030504040204" pitchFamily="34" charset="0"/>
                <a:ea typeface="SimSun" panose="02010600030101010101" pitchFamily="2" charset="-122"/>
                <a:cs typeface="+mn-cs"/>
              </a:rPr>
              <a:t>situations de leur vie quotidienne</a:t>
            </a:r>
            <a:r>
              <a:rPr lang="fr-FR" altLang="fr-FR" sz="2000" i="1">
                <a:solidFill>
                  <a:srgbClr val="000000"/>
                </a:solidFill>
                <a:latin typeface="Tahoma" panose="020B0604030504040204" pitchFamily="34" charset="0"/>
                <a:ea typeface="SimSun" panose="02010600030101010101" pitchFamily="2" charset="-122"/>
                <a:cs typeface="+mn-cs"/>
              </a:rPr>
              <a:t>, et/ou ne parviennent pas à écrire pour transmettre des informations simples. [...] </a:t>
            </a:r>
            <a:r>
              <a:rPr lang="fr-FR" altLang="fr-FR" sz="2000">
                <a:solidFill>
                  <a:srgbClr val="000000"/>
                </a:solidFill>
                <a:latin typeface="Tahoma" panose="020B0604030504040204" pitchFamily="34" charset="0"/>
                <a:ea typeface="SimSun" panose="02010600030101010101" pitchFamily="2" charset="-122"/>
                <a:cs typeface="+mn-cs"/>
              </a:rPr>
              <a:t>»</a:t>
            </a:r>
            <a:endParaRPr lang="fr-FR" altLang="fr-FR" sz="2000">
              <a:solidFill>
                <a:srgbClr val="000000"/>
              </a:solidFill>
              <a:latin typeface="Tahoma" panose="020B0604030504040204" pitchFamily="34" charset="0"/>
              <a:cs typeface="+mn-cs"/>
            </a:endParaRPr>
          </a:p>
        </p:txBody>
      </p:sp>
    </p:spTree>
    <p:extLst>
      <p:ext uri="{BB962C8B-B14F-4D97-AF65-F5344CB8AC3E}">
        <p14:creationId xmlns:p14="http://schemas.microsoft.com/office/powerpoint/2010/main" val="336878763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6"/>
          <p:cNvSpPr/>
          <p:nvPr/>
        </p:nvSpPr>
        <p:spPr>
          <a:xfrm>
            <a:off x="2843808" y="613350"/>
            <a:ext cx="3456384" cy="3693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De quoi parle-t-on ?</a:t>
            </a:r>
          </a:p>
        </p:txBody>
      </p:sp>
      <p:pic>
        <p:nvPicPr>
          <p:cNvPr id="2" name="Image 2">
            <a:extLst>
              <a:ext uri="{FF2B5EF4-FFF2-40B4-BE49-F238E27FC236}">
                <a16:creationId xmlns:a16="http://schemas.microsoft.com/office/drawing/2014/main" id="{C6DA1075-E883-9B42-414A-CE6E033E67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221581"/>
            <a:ext cx="697547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98309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6"/>
          <p:cNvSpPr/>
          <p:nvPr/>
        </p:nvSpPr>
        <p:spPr>
          <a:xfrm>
            <a:off x="2843808" y="613350"/>
            <a:ext cx="3456384" cy="3693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De quoi parle-t-on ?</a:t>
            </a:r>
          </a:p>
        </p:txBody>
      </p:sp>
      <p:sp>
        <p:nvSpPr>
          <p:cNvPr id="3" name="Rectangle 3">
            <a:extLst>
              <a:ext uri="{FF2B5EF4-FFF2-40B4-BE49-F238E27FC236}">
                <a16:creationId xmlns:a16="http://schemas.microsoft.com/office/drawing/2014/main" id="{76C62E02-D80A-6F04-847E-EF455F23E88C}"/>
              </a:ext>
            </a:extLst>
          </p:cNvPr>
          <p:cNvSpPr txBox="1">
            <a:spLocks noChangeArrowheads="1"/>
          </p:cNvSpPr>
          <p:nvPr/>
        </p:nvSpPr>
        <p:spPr bwMode="auto">
          <a:xfrm>
            <a:off x="342106" y="1371600"/>
            <a:ext cx="845978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charset="0"/>
              </a:defRPr>
            </a:lvl2pPr>
            <a:lvl3pPr marL="1143000" indent="-228600" algn="l" rtl="0" eaLnBrk="0" fontAlgn="base" hangingPunct="0">
              <a:spcBef>
                <a:spcPct val="20000"/>
              </a:spcBef>
              <a:spcAft>
                <a:spcPct val="0"/>
              </a:spcAft>
              <a:buChar char="•"/>
              <a:defRPr sz="2400">
                <a:solidFill>
                  <a:schemeClr val="tx1"/>
                </a:solidFill>
                <a:latin typeface="Times" charset="0"/>
              </a:defRPr>
            </a:lvl3pPr>
            <a:lvl4pPr marL="1600200" indent="-228600" algn="l" rtl="0" eaLnBrk="0" fontAlgn="base" hangingPunct="0">
              <a:spcBef>
                <a:spcPct val="20000"/>
              </a:spcBef>
              <a:spcAft>
                <a:spcPct val="0"/>
              </a:spcAft>
              <a:buChar char="–"/>
              <a:defRPr sz="2000">
                <a:solidFill>
                  <a:schemeClr val="tx1"/>
                </a:solidFill>
                <a:latin typeface="Times" charset="0"/>
              </a:defRPr>
            </a:lvl4pPr>
            <a:lvl5pPr marL="2057400" indent="-228600" algn="l" rtl="0" eaLnBrk="0" fontAlgn="base" hangingPunct="0">
              <a:spcBef>
                <a:spcPct val="20000"/>
              </a:spcBef>
              <a:spcAft>
                <a:spcPct val="0"/>
              </a:spcAft>
              <a:buChar char="»"/>
              <a:defRPr sz="2000">
                <a:solidFill>
                  <a:schemeClr val="tx1"/>
                </a:solidFill>
                <a:latin typeface="Times" charset="0"/>
              </a:defRPr>
            </a:lvl5pPr>
            <a:lvl6pPr marL="2514600" indent="-228600" algn="l" rtl="0" fontAlgn="base">
              <a:spcBef>
                <a:spcPct val="20000"/>
              </a:spcBef>
              <a:spcAft>
                <a:spcPct val="0"/>
              </a:spcAft>
              <a:buChar char="»"/>
              <a:defRPr sz="2000">
                <a:solidFill>
                  <a:schemeClr val="tx1"/>
                </a:solidFill>
                <a:latin typeface="Times" charset="0"/>
              </a:defRPr>
            </a:lvl6pPr>
            <a:lvl7pPr marL="2971800" indent="-228600" algn="l" rtl="0" fontAlgn="base">
              <a:spcBef>
                <a:spcPct val="20000"/>
              </a:spcBef>
              <a:spcAft>
                <a:spcPct val="0"/>
              </a:spcAft>
              <a:buChar char="»"/>
              <a:defRPr sz="2000">
                <a:solidFill>
                  <a:schemeClr val="tx1"/>
                </a:solidFill>
                <a:latin typeface="Times" charset="0"/>
              </a:defRPr>
            </a:lvl7pPr>
            <a:lvl8pPr marL="3429000" indent="-228600" algn="l" rtl="0" fontAlgn="base">
              <a:spcBef>
                <a:spcPct val="20000"/>
              </a:spcBef>
              <a:spcAft>
                <a:spcPct val="0"/>
              </a:spcAft>
              <a:buChar char="»"/>
              <a:defRPr sz="2000">
                <a:solidFill>
                  <a:schemeClr val="tx1"/>
                </a:solidFill>
                <a:latin typeface="Times" charset="0"/>
              </a:defRPr>
            </a:lvl8pPr>
            <a:lvl9pPr marL="3886200" indent="-228600" algn="l" rtl="0" fontAlgn="base">
              <a:spcBef>
                <a:spcPct val="20000"/>
              </a:spcBef>
              <a:spcAft>
                <a:spcPct val="0"/>
              </a:spcAft>
              <a:buChar char="»"/>
              <a:defRPr sz="2000">
                <a:solidFill>
                  <a:schemeClr val="tx1"/>
                </a:solidFill>
                <a:latin typeface="Times" charset="0"/>
              </a:defRPr>
            </a:lvl9p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fr-FR" altLang="fr-FR" sz="2000" b="0" i="0" u="none" strike="noStrike" kern="0" cap="none" spc="0" normalizeH="0" baseline="0" noProof="0">
                <a:ln>
                  <a:noFill/>
                </a:ln>
                <a:solidFill>
                  <a:srgbClr val="000000"/>
                </a:solidFill>
                <a:effectLst/>
                <a:uLnTx/>
                <a:uFillTx/>
                <a:latin typeface="Verdana"/>
                <a:ea typeface="+mn-ea"/>
                <a:cs typeface="+mn-cs"/>
              </a:rPr>
              <a:t>Illettrisme et dyslexie.</a:t>
            </a:r>
            <a:endParaRPr kumimoji="0" lang="fr-FR" altLang="fr-FR" sz="2000" b="0" i="0" u="none" strike="noStrike" kern="0" cap="none" spc="0" normalizeH="0" baseline="0" noProof="0">
              <a:ln>
                <a:noFill/>
              </a:ln>
              <a:solidFill>
                <a:srgbClr val="CC0000"/>
              </a:solidFill>
              <a:effectLst/>
              <a:uLnTx/>
              <a:uFillTx/>
              <a:latin typeface="Verdana"/>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fr-FR" altLang="fr-FR" sz="2000" b="0" i="0" u="none" strike="noStrike" kern="0" cap="none" spc="0" normalizeH="0" baseline="0" noProof="0">
              <a:ln>
                <a:noFill/>
              </a:ln>
              <a:solidFill>
                <a:srgbClr val="99CC00"/>
              </a:solidFill>
              <a:effectLst/>
              <a:uLnTx/>
              <a:uFillTx/>
              <a:latin typeface="Verdana"/>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fr-FR" altLang="fr-FR" sz="2000" b="0" i="0" u="none" strike="noStrike" kern="0" cap="none" spc="0" normalizeH="0" baseline="0" noProof="0">
                <a:ln>
                  <a:noFill/>
                </a:ln>
                <a:solidFill>
                  <a:srgbClr val="000000"/>
                </a:solidFill>
                <a:effectLst/>
                <a:uLnTx/>
                <a:uFillTx/>
                <a:latin typeface="Verdana"/>
                <a:ea typeface="+mn-ea"/>
                <a:cs typeface="+mn-cs"/>
              </a:rPr>
              <a:t>Pourquoi parle-t-on de </a:t>
            </a:r>
            <a:r>
              <a:rPr kumimoji="0" lang="fr-FR" altLang="fr-FR" sz="2000" b="0" i="0" u="none" strike="noStrike" kern="0" cap="none" spc="0" normalizeH="0" baseline="0" noProof="0">
                <a:ln>
                  <a:noFill/>
                </a:ln>
                <a:solidFill>
                  <a:srgbClr val="CC0000"/>
                </a:solidFill>
                <a:effectLst/>
                <a:uLnTx/>
                <a:uFillTx/>
                <a:latin typeface="Verdana"/>
                <a:ea typeface="+mn-ea"/>
                <a:cs typeface="+mn-cs"/>
              </a:rPr>
              <a:t>situations d’illettrisme?</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fr-FR" altLang="fr-FR" sz="2000" b="0" i="0" u="none" strike="noStrike" kern="0" cap="none" spc="0" normalizeH="0" baseline="0" noProof="0">
              <a:ln>
                <a:noFill/>
              </a:ln>
              <a:solidFill>
                <a:srgbClr val="99CC00"/>
              </a:solidFill>
              <a:effectLst/>
              <a:uLnTx/>
              <a:uFillTx/>
              <a:latin typeface="Verdana"/>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fr-FR" altLang="fr-FR" sz="2000" b="0" i="0" u="none" strike="noStrike" kern="0" cap="none" spc="0" normalizeH="0" baseline="0" noProof="0">
                <a:ln>
                  <a:noFill/>
                </a:ln>
                <a:solidFill>
                  <a:srgbClr val="000000"/>
                </a:solidFill>
                <a:effectLst/>
                <a:uLnTx/>
                <a:uFillTx/>
                <a:latin typeface="Verdana"/>
                <a:ea typeface="+mn-ea"/>
                <a:cs typeface="+mn-cs"/>
              </a:rPr>
              <a:t>Illettrisme de retour.</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fr-FR" altLang="fr-FR" sz="2000" b="0" i="0" u="none" strike="noStrike" kern="0" cap="none" spc="0" normalizeH="0" baseline="0" noProof="0">
              <a:ln>
                <a:noFill/>
              </a:ln>
              <a:solidFill>
                <a:srgbClr val="000000"/>
              </a:solidFill>
              <a:effectLst/>
              <a:uLnTx/>
              <a:uFillTx/>
              <a:latin typeface="Verdana"/>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fr-FR" altLang="fr-FR" sz="2000" b="0" i="0" u="none" strike="noStrike" kern="0" cap="none" spc="0" normalizeH="0" baseline="0" noProof="0">
                <a:ln>
                  <a:noFill/>
                </a:ln>
                <a:solidFill>
                  <a:srgbClr val="000000"/>
                </a:solidFill>
                <a:effectLst/>
                <a:uLnTx/>
                <a:uFillTx/>
                <a:latin typeface="Verdana"/>
                <a:ea typeface="+mn-ea"/>
                <a:cs typeface="+mn-cs"/>
              </a:rPr>
              <a:t>1977 : ATD Quart-monde et le père Joseph Wresinski.</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fr-FR" altLang="fr-FR" sz="2000" b="0" i="0" u="none" strike="noStrike" kern="0" cap="none" spc="0" normalizeH="0" baseline="0" noProof="0">
              <a:ln>
                <a:noFill/>
              </a:ln>
              <a:solidFill>
                <a:srgbClr val="000000"/>
              </a:solidFill>
              <a:effectLst/>
              <a:uLnTx/>
              <a:uFillTx/>
              <a:latin typeface="Verdana"/>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fr-FR" altLang="fr-FR" sz="2000" b="0" i="0" u="none" strike="noStrike" kern="0" cap="none" spc="0" normalizeH="0" baseline="0" noProof="0">
                <a:ln>
                  <a:noFill/>
                </a:ln>
                <a:solidFill>
                  <a:srgbClr val="000000"/>
                </a:solidFill>
                <a:effectLst/>
                <a:uLnTx/>
                <a:uFillTx/>
                <a:latin typeface="Verdana"/>
                <a:ea typeface="+mn-ea"/>
                <a:cs typeface="+mn-cs"/>
              </a:rPr>
              <a:t>1984 : 1</a:t>
            </a:r>
            <a:r>
              <a:rPr kumimoji="0" lang="fr-FR" altLang="fr-FR" sz="2000" b="0" i="0" u="none" strike="noStrike" kern="0" cap="none" spc="0" normalizeH="0" baseline="30000" noProof="0">
                <a:ln>
                  <a:noFill/>
                </a:ln>
                <a:solidFill>
                  <a:srgbClr val="000000"/>
                </a:solidFill>
                <a:effectLst/>
                <a:uLnTx/>
                <a:uFillTx/>
                <a:latin typeface="Verdana"/>
                <a:ea typeface="+mn-ea"/>
                <a:cs typeface="+mn-cs"/>
              </a:rPr>
              <a:t>er</a:t>
            </a:r>
            <a:r>
              <a:rPr kumimoji="0" lang="fr-FR" altLang="fr-FR" sz="2000" b="0" i="0" u="none" strike="noStrike" kern="0" cap="none" spc="0" normalizeH="0" baseline="0" noProof="0">
                <a:ln>
                  <a:noFill/>
                </a:ln>
                <a:solidFill>
                  <a:srgbClr val="000000"/>
                </a:solidFill>
                <a:effectLst/>
                <a:uLnTx/>
                <a:uFillTx/>
                <a:latin typeface="Verdana"/>
                <a:ea typeface="+mn-ea"/>
                <a:cs typeface="+mn-cs"/>
              </a:rPr>
              <a:t> rapport officiel sur l’illettrisme « Des illettrés en France «  (Véronique Espérandieu, Antoine Lion et Jean-Pierre Bénichou) – Création du GPLI (Secrétariat général assuré par le Ministère de l’Emploi et de la solidarité).</a:t>
            </a:r>
            <a:endParaRPr kumimoji="0" lang="fr-FR" altLang="fr-FR" sz="2000" b="0" i="0" u="none" strike="noStrike" kern="0" cap="none" spc="0" normalizeH="0" baseline="0" noProof="0" dirty="0">
              <a:ln>
                <a:noFill/>
              </a:ln>
              <a:solidFill>
                <a:srgbClr val="000000"/>
              </a:solidFill>
              <a:effectLst/>
              <a:uLnTx/>
              <a:uFillTx/>
              <a:latin typeface="Verdana"/>
              <a:ea typeface="+mn-ea"/>
              <a:cs typeface="+mn-cs"/>
            </a:endParaRPr>
          </a:p>
        </p:txBody>
      </p:sp>
    </p:spTree>
    <p:extLst>
      <p:ext uri="{BB962C8B-B14F-4D97-AF65-F5344CB8AC3E}">
        <p14:creationId xmlns:p14="http://schemas.microsoft.com/office/powerpoint/2010/main" val="186479333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à coins arrondis 9"/>
          <p:cNvSpPr/>
          <p:nvPr/>
        </p:nvSpPr>
        <p:spPr>
          <a:xfrm>
            <a:off x="2771800" y="916974"/>
            <a:ext cx="3456384" cy="3693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De quoi parle-t-on ?</a:t>
            </a:r>
          </a:p>
        </p:txBody>
      </p:sp>
      <p:grpSp>
        <p:nvGrpSpPr>
          <p:cNvPr id="11" name="Group 7"/>
          <p:cNvGrpSpPr>
            <a:grpSpLocks noChangeAspect="1"/>
          </p:cNvGrpSpPr>
          <p:nvPr/>
        </p:nvGrpSpPr>
        <p:grpSpPr bwMode="auto">
          <a:xfrm>
            <a:off x="2771800" y="1628800"/>
            <a:ext cx="4157116" cy="4530142"/>
            <a:chOff x="1985" y="810"/>
            <a:chExt cx="2770" cy="3391"/>
          </a:xfrm>
        </p:grpSpPr>
        <p:sp>
          <p:nvSpPr>
            <p:cNvPr id="12" name="AutoShape 6"/>
            <p:cNvSpPr>
              <a:spLocks noChangeAspect="1" noChangeArrowheads="1" noTextEdit="1"/>
            </p:cNvSpPr>
            <p:nvPr/>
          </p:nvSpPr>
          <p:spPr bwMode="auto">
            <a:xfrm>
              <a:off x="1985" y="810"/>
              <a:ext cx="2770" cy="3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pic>
          <p:nvPicPr>
            <p:cNvPr id="13" name="Picture 8"/>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47000"/>
                      </a14:imgEffect>
                      <a14:imgEffect>
                        <a14:saturation sat="111000"/>
                      </a14:imgEffect>
                    </a14:imgLayer>
                  </a14:imgProps>
                </a:ext>
                <a:ext uri="{28A0092B-C50C-407E-A947-70E740481C1C}">
                  <a14:useLocalDpi xmlns:a14="http://schemas.microsoft.com/office/drawing/2010/main" val="0"/>
                </a:ext>
              </a:extLst>
            </a:blip>
            <a:srcRect/>
            <a:stretch>
              <a:fillRect/>
            </a:stretch>
          </p:blipFill>
          <p:spPr bwMode="auto">
            <a:xfrm>
              <a:off x="1985" y="810"/>
              <a:ext cx="2605" cy="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650074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à coins arrondis 9"/>
          <p:cNvSpPr/>
          <p:nvPr/>
        </p:nvSpPr>
        <p:spPr>
          <a:xfrm>
            <a:off x="2771800" y="916974"/>
            <a:ext cx="3456384" cy="3693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De quoi parle-t-on ?</a:t>
            </a:r>
          </a:p>
        </p:txBody>
      </p:sp>
      <p:sp>
        <p:nvSpPr>
          <p:cNvPr id="2" name="ZoneTexte 1">
            <a:extLst>
              <a:ext uri="{FF2B5EF4-FFF2-40B4-BE49-F238E27FC236}">
                <a16:creationId xmlns:a16="http://schemas.microsoft.com/office/drawing/2014/main" id="{DAAD2A4E-CC6C-FC46-808D-8CECE7CF0213}"/>
              </a:ext>
            </a:extLst>
          </p:cNvPr>
          <p:cNvSpPr txBox="1"/>
          <p:nvPr/>
        </p:nvSpPr>
        <p:spPr>
          <a:xfrm>
            <a:off x="467544" y="1880579"/>
            <a:ext cx="8208912" cy="2862322"/>
          </a:xfrm>
          <a:prstGeom prst="rect">
            <a:avLst/>
          </a:prstGeom>
          <a:noFill/>
        </p:spPr>
        <p:txBody>
          <a:bodyPr wrap="square">
            <a:spAutoFit/>
          </a:bodyPr>
          <a:lstStyle/>
          <a:p>
            <a:pPr algn="ctr" fontAlgn="auto">
              <a:spcBef>
                <a:spcPts val="0"/>
              </a:spcBef>
              <a:spcAft>
                <a:spcPts val="0"/>
              </a:spcAft>
              <a:defRPr/>
            </a:pPr>
            <a:r>
              <a:rPr lang="fr-FR" b="1" i="1" dirty="0">
                <a:solidFill>
                  <a:prstClr val="black"/>
                </a:solidFill>
                <a:latin typeface="Verdana"/>
                <a:cs typeface="+mn-cs"/>
              </a:rPr>
              <a:t>Nature des difficultés</a:t>
            </a:r>
          </a:p>
          <a:p>
            <a:pPr algn="ctr" fontAlgn="auto">
              <a:spcBef>
                <a:spcPts val="0"/>
              </a:spcBef>
              <a:spcAft>
                <a:spcPts val="0"/>
              </a:spcAft>
              <a:defRPr/>
            </a:pPr>
            <a:endParaRPr lang="fr-FR" u="sng" dirty="0">
              <a:solidFill>
                <a:prstClr val="black"/>
              </a:solidFill>
              <a:latin typeface="Verdana"/>
              <a:cs typeface="+mn-cs"/>
            </a:endParaRPr>
          </a:p>
          <a:p>
            <a:pPr fontAlgn="auto">
              <a:spcBef>
                <a:spcPts val="0"/>
              </a:spcBef>
              <a:spcAft>
                <a:spcPts val="0"/>
              </a:spcAft>
              <a:defRPr/>
            </a:pPr>
            <a:r>
              <a:rPr lang="fr-FR" dirty="0">
                <a:solidFill>
                  <a:prstClr val="black"/>
                </a:solidFill>
                <a:latin typeface="Verdana"/>
                <a:cs typeface="+mn-cs"/>
              </a:rPr>
              <a:t>		- oral</a:t>
            </a:r>
          </a:p>
          <a:p>
            <a:pPr fontAlgn="auto">
              <a:spcBef>
                <a:spcPts val="0"/>
              </a:spcBef>
              <a:spcAft>
                <a:spcPts val="0"/>
              </a:spcAft>
              <a:defRPr/>
            </a:pPr>
            <a:r>
              <a:rPr lang="fr-FR" dirty="0">
                <a:solidFill>
                  <a:prstClr val="black"/>
                </a:solidFill>
                <a:latin typeface="Verdana"/>
                <a:cs typeface="+mn-cs"/>
              </a:rPr>
              <a:t>		- lecture</a:t>
            </a:r>
          </a:p>
          <a:p>
            <a:pPr fontAlgn="auto">
              <a:spcBef>
                <a:spcPts val="0"/>
              </a:spcBef>
              <a:spcAft>
                <a:spcPts val="0"/>
              </a:spcAft>
              <a:defRPr/>
            </a:pPr>
            <a:r>
              <a:rPr lang="fr-FR" dirty="0">
                <a:solidFill>
                  <a:prstClr val="black"/>
                </a:solidFill>
                <a:latin typeface="Verdana"/>
                <a:cs typeface="+mn-cs"/>
              </a:rPr>
              <a:t>		- écriture</a:t>
            </a:r>
          </a:p>
          <a:p>
            <a:pPr fontAlgn="auto">
              <a:spcBef>
                <a:spcPts val="0"/>
              </a:spcBef>
              <a:spcAft>
                <a:spcPts val="0"/>
              </a:spcAft>
              <a:defRPr/>
            </a:pPr>
            <a:r>
              <a:rPr lang="fr-FR" dirty="0">
                <a:solidFill>
                  <a:prstClr val="black"/>
                </a:solidFill>
                <a:latin typeface="Verdana"/>
                <a:cs typeface="+mn-cs"/>
              </a:rPr>
              <a:t>		- production de texte</a:t>
            </a:r>
          </a:p>
          <a:p>
            <a:pPr fontAlgn="auto">
              <a:spcBef>
                <a:spcPts val="0"/>
              </a:spcBef>
              <a:spcAft>
                <a:spcPts val="0"/>
              </a:spcAft>
              <a:defRPr/>
            </a:pPr>
            <a:r>
              <a:rPr lang="fr-FR" dirty="0">
                <a:solidFill>
                  <a:prstClr val="black"/>
                </a:solidFill>
                <a:latin typeface="Verdana"/>
                <a:cs typeface="+mn-cs"/>
              </a:rPr>
              <a:t>		- mathématiques</a:t>
            </a:r>
          </a:p>
          <a:p>
            <a:pPr fontAlgn="auto">
              <a:spcBef>
                <a:spcPts val="0"/>
              </a:spcBef>
              <a:spcAft>
                <a:spcPts val="0"/>
              </a:spcAft>
              <a:defRPr/>
            </a:pPr>
            <a:r>
              <a:rPr lang="fr-FR" dirty="0">
                <a:solidFill>
                  <a:prstClr val="black"/>
                </a:solidFill>
                <a:latin typeface="Verdana"/>
                <a:cs typeface="+mn-cs"/>
              </a:rPr>
              <a:t>		- orientation dans l’espace</a:t>
            </a:r>
          </a:p>
          <a:p>
            <a:pPr fontAlgn="auto">
              <a:spcBef>
                <a:spcPts val="0"/>
              </a:spcBef>
              <a:spcAft>
                <a:spcPts val="0"/>
              </a:spcAft>
              <a:defRPr/>
            </a:pPr>
            <a:r>
              <a:rPr lang="fr-FR" dirty="0">
                <a:solidFill>
                  <a:prstClr val="black"/>
                </a:solidFill>
                <a:latin typeface="Verdana"/>
                <a:cs typeface="+mn-cs"/>
              </a:rPr>
              <a:t>		- repères dans le temps</a:t>
            </a:r>
          </a:p>
          <a:p>
            <a:pPr fontAlgn="auto">
              <a:spcBef>
                <a:spcPts val="0"/>
              </a:spcBef>
              <a:spcAft>
                <a:spcPts val="0"/>
              </a:spcAft>
              <a:defRPr/>
            </a:pPr>
            <a:endParaRPr lang="fr-FR" dirty="0">
              <a:solidFill>
                <a:prstClr val="black"/>
              </a:solidFill>
              <a:latin typeface="Verdana"/>
              <a:cs typeface="+mn-cs"/>
            </a:endParaRPr>
          </a:p>
        </p:txBody>
      </p:sp>
    </p:spTree>
    <p:extLst>
      <p:ext uri="{BB962C8B-B14F-4D97-AF65-F5344CB8AC3E}">
        <p14:creationId xmlns:p14="http://schemas.microsoft.com/office/powerpoint/2010/main" val="162648550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à coins arrondis 9"/>
          <p:cNvSpPr/>
          <p:nvPr/>
        </p:nvSpPr>
        <p:spPr>
          <a:xfrm>
            <a:off x="2771800" y="916974"/>
            <a:ext cx="3456384" cy="36933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Et l’illectronisme?</a:t>
            </a:r>
          </a:p>
        </p:txBody>
      </p:sp>
      <p:sp>
        <p:nvSpPr>
          <p:cNvPr id="3" name="ZoneTexte 2">
            <a:extLst>
              <a:ext uri="{FF2B5EF4-FFF2-40B4-BE49-F238E27FC236}">
                <a16:creationId xmlns:a16="http://schemas.microsoft.com/office/drawing/2014/main" id="{4AA4FF89-56FC-740B-335F-FE1DB0381FFE}"/>
              </a:ext>
            </a:extLst>
          </p:cNvPr>
          <p:cNvSpPr txBox="1"/>
          <p:nvPr/>
        </p:nvSpPr>
        <p:spPr>
          <a:xfrm>
            <a:off x="1043608" y="1824714"/>
            <a:ext cx="6622157" cy="3516347"/>
          </a:xfrm>
          <a:prstGeom prst="rect">
            <a:avLst/>
          </a:prstGeom>
          <a:noFill/>
        </p:spPr>
        <p:txBody>
          <a:bodyPr wrap="square">
            <a:spAutoFit/>
          </a:bodyPr>
          <a:lstStyle/>
          <a:p>
            <a:pPr algn="ctr" fontAlgn="auto">
              <a:spcBef>
                <a:spcPts val="0"/>
              </a:spcBef>
              <a:spcAft>
                <a:spcPts val="0"/>
              </a:spcAft>
              <a:buClr>
                <a:srgbClr val="000000"/>
              </a:buClr>
              <a:buFont typeface="Arial"/>
              <a:buNone/>
              <a:defRPr/>
            </a:pPr>
            <a:r>
              <a:rPr lang="fr-FR" sz="2000" b="1" i="1" kern="0" dirty="0">
                <a:solidFill>
                  <a:srgbClr val="FF0000"/>
                </a:solidFill>
                <a:latin typeface="Arial"/>
                <a:ea typeface="Arial"/>
                <a:cs typeface="Arial"/>
                <a:sym typeface="Arial"/>
              </a:rPr>
              <a:t>Illectronisme </a:t>
            </a:r>
          </a:p>
          <a:p>
            <a:pPr fontAlgn="auto">
              <a:spcBef>
                <a:spcPts val="0"/>
              </a:spcBef>
              <a:spcAft>
                <a:spcPts val="0"/>
              </a:spcAft>
              <a:buClr>
                <a:srgbClr val="000000"/>
              </a:buClr>
              <a:buFont typeface="Arial"/>
              <a:buNone/>
              <a:defRPr/>
            </a:pPr>
            <a:endParaRPr lang="fr-FR" sz="2000" b="1" kern="0" dirty="0">
              <a:solidFill>
                <a:prstClr val="black"/>
              </a:solidFill>
              <a:latin typeface="Calibri" panose="020F0502020204030204"/>
              <a:ea typeface="Arial"/>
              <a:cs typeface="Arial"/>
              <a:sym typeface="Arial"/>
            </a:endParaRPr>
          </a:p>
          <a:p>
            <a:pPr algn="just" fontAlgn="auto">
              <a:spcBef>
                <a:spcPts val="0"/>
              </a:spcBef>
              <a:spcAft>
                <a:spcPts val="0"/>
              </a:spcAft>
              <a:buClr>
                <a:srgbClr val="000000"/>
              </a:buClr>
              <a:buFont typeface="Arial"/>
              <a:buNone/>
              <a:defRPr/>
            </a:pPr>
            <a:r>
              <a:rPr lang="fr-FR" sz="2000" kern="0" dirty="0">
                <a:solidFill>
                  <a:prstClr val="black"/>
                </a:solidFill>
                <a:latin typeface="Verdana"/>
                <a:ea typeface="Arial"/>
                <a:cs typeface="Arial"/>
                <a:sym typeface="Arial"/>
              </a:rPr>
              <a:t>Situation d’un adulte ne maîtrisant pas les outils numériques usuels pour accéder aux informations, les traiter et agir en autonomie dans la vie courante. </a:t>
            </a:r>
            <a:r>
              <a:rPr lang="fr-FR" sz="2000" i="1" kern="0" dirty="0">
                <a:solidFill>
                  <a:prstClr val="black"/>
                </a:solidFill>
                <a:latin typeface="Verdana"/>
                <a:ea typeface="Arial"/>
                <a:cs typeface="Arial"/>
                <a:sym typeface="Arial"/>
              </a:rPr>
              <a:t>(Définition retenue par l’ANLCI et ses partenaires)</a:t>
            </a:r>
          </a:p>
          <a:p>
            <a:pPr algn="just" fontAlgn="auto">
              <a:spcBef>
                <a:spcPts val="0"/>
              </a:spcBef>
              <a:spcAft>
                <a:spcPts val="0"/>
              </a:spcAft>
              <a:buClr>
                <a:srgbClr val="000000"/>
              </a:buClr>
              <a:buFont typeface="Arial"/>
              <a:buNone/>
              <a:defRPr/>
            </a:pPr>
            <a:endParaRPr lang="fr-FR" sz="1050" i="1" kern="0" dirty="0">
              <a:solidFill>
                <a:prstClr val="black"/>
              </a:solidFill>
              <a:latin typeface="Verdana"/>
              <a:ea typeface="Arial"/>
              <a:cs typeface="Arial"/>
              <a:sym typeface="Arial"/>
            </a:endParaRPr>
          </a:p>
          <a:p>
            <a:pPr algn="just" fontAlgn="auto">
              <a:spcBef>
                <a:spcPts val="0"/>
              </a:spcBef>
              <a:spcAft>
                <a:spcPts val="0"/>
              </a:spcAft>
              <a:buClr>
                <a:srgbClr val="000000"/>
              </a:buClr>
              <a:buFont typeface="Arial"/>
              <a:buNone/>
              <a:defRPr/>
            </a:pPr>
            <a:r>
              <a:rPr lang="fr-FR" sz="1600" i="1" kern="0" dirty="0">
                <a:solidFill>
                  <a:prstClr val="black"/>
                </a:solidFill>
                <a:latin typeface="Verdana"/>
                <a:ea typeface="Arial"/>
                <a:cs typeface="Arial"/>
                <a:sym typeface="Arial"/>
              </a:rPr>
              <a:t>Le numérique est une compétences de base référencée dans le cadre européen des compétences clés.</a:t>
            </a:r>
            <a:endParaRPr lang="fr-FR" sz="1600" i="1" kern="0" dirty="0">
              <a:solidFill>
                <a:srgbClr val="000000"/>
              </a:solidFill>
              <a:latin typeface="Verdana"/>
              <a:ea typeface="Arial"/>
              <a:cs typeface="Arial"/>
              <a:sym typeface="Arial"/>
            </a:endParaRPr>
          </a:p>
          <a:p>
            <a:pPr fontAlgn="auto">
              <a:spcBef>
                <a:spcPts val="0"/>
              </a:spcBef>
              <a:spcAft>
                <a:spcPts val="0"/>
              </a:spcAft>
              <a:buClr>
                <a:srgbClr val="000000"/>
              </a:buClr>
              <a:buFont typeface="Arial"/>
              <a:buNone/>
              <a:defRPr/>
            </a:pPr>
            <a:endParaRPr lang="fr-FR" sz="2000" kern="0" dirty="0">
              <a:solidFill>
                <a:srgbClr val="000000"/>
              </a:solidFill>
              <a:latin typeface="Arial"/>
              <a:ea typeface="Arial"/>
              <a:cs typeface="Arial"/>
              <a:sym typeface="Arial"/>
            </a:endParaRPr>
          </a:p>
          <a:p>
            <a:pPr fontAlgn="auto">
              <a:spcBef>
                <a:spcPts val="0"/>
              </a:spcBef>
              <a:spcAft>
                <a:spcPts val="0"/>
              </a:spcAft>
              <a:buClr>
                <a:srgbClr val="000000"/>
              </a:buClr>
              <a:buFont typeface="Arial"/>
              <a:buNone/>
              <a:defRPr/>
            </a:pPr>
            <a:r>
              <a:rPr lang="fr-FR" sz="2000" b="0" i="0" u="sng" strike="noStrike">
                <a:solidFill>
                  <a:srgbClr val="99CA3C"/>
                </a:solidFill>
                <a:effectLst/>
                <a:latin typeface="Oswald" panose="00000500000000000000" pitchFamily="2" charset="0"/>
                <a:hlinkClick r:id="rId4"/>
              </a:rPr>
              <a:t>https://www.youtube.com/watch?v=1lddt9ymAmE</a:t>
            </a:r>
            <a:r>
              <a:rPr lang="fr-FR" sz="2000" b="0" i="0" u="none" strike="noStrike">
                <a:solidFill>
                  <a:srgbClr val="000000"/>
                </a:solidFill>
                <a:effectLst/>
                <a:latin typeface="Oswald" panose="00000500000000000000" pitchFamily="2" charset="0"/>
              </a:rPr>
              <a:t> </a:t>
            </a:r>
            <a:r>
              <a:rPr lang="fr-FR" sz="2000" b="0" i="0">
                <a:solidFill>
                  <a:srgbClr val="000000"/>
                </a:solidFill>
                <a:effectLst/>
                <a:latin typeface="Oswald" panose="00000500000000000000" pitchFamily="2" charset="0"/>
              </a:rPr>
              <a:t>​</a:t>
            </a:r>
            <a:endParaRPr lang="fr-FR" sz="2000" kern="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31320891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738" y="5337175"/>
            <a:ext cx="51482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57192"/>
            <a:ext cx="2699792"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à coins arrondis 9"/>
          <p:cNvSpPr/>
          <p:nvPr/>
        </p:nvSpPr>
        <p:spPr>
          <a:xfrm>
            <a:off x="2339752" y="583143"/>
            <a:ext cx="4536504" cy="60385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La première marche indispensable</a:t>
            </a:r>
          </a:p>
        </p:txBody>
      </p:sp>
      <p:sp>
        <p:nvSpPr>
          <p:cNvPr id="2" name="Text Box 3">
            <a:extLst>
              <a:ext uri="{FF2B5EF4-FFF2-40B4-BE49-F238E27FC236}">
                <a16:creationId xmlns:a16="http://schemas.microsoft.com/office/drawing/2014/main" id="{7E211845-5B08-A04B-CE88-90B7701E1AF4}"/>
              </a:ext>
            </a:extLst>
          </p:cNvPr>
          <p:cNvSpPr txBox="1">
            <a:spLocks noChangeArrowheads="1"/>
          </p:cNvSpPr>
          <p:nvPr/>
        </p:nvSpPr>
        <p:spPr bwMode="auto">
          <a:xfrm>
            <a:off x="107504" y="1484784"/>
            <a:ext cx="9144000" cy="4693593"/>
          </a:xfrm>
          <a:prstGeom prst="rect">
            <a:avLst/>
          </a:prstGeom>
          <a:noFill/>
          <a:ln>
            <a:noFill/>
          </a:ln>
          <a:effectLst/>
        </p:spPr>
        <p:txBody>
          <a:bodyPr>
            <a:spAutoFit/>
          </a:bodyPr>
          <a:lstStyle>
            <a:lvl1pPr marL="533400" indent="-1778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marL="358775" indent="0" algn="ctr">
              <a:defRPr/>
            </a:pPr>
            <a:r>
              <a:rPr lang="fr-FR" dirty="0">
                <a:solidFill>
                  <a:srgbClr val="000000"/>
                </a:solidFill>
                <a:latin typeface="Verdana"/>
                <a:cs typeface="+mn-cs"/>
              </a:rPr>
              <a:t>Un socle fonctionnel qui regroupe les compétences de base : lecture, écriture, calcul </a:t>
            </a:r>
            <a:r>
              <a:rPr lang="fr-FR" dirty="0">
                <a:solidFill>
                  <a:srgbClr val="CC0000"/>
                </a:solidFill>
                <a:latin typeface="Verdana"/>
                <a:cs typeface="+mn-cs"/>
              </a:rPr>
              <a:t>nécessaires pour faire face, de manière autonome à des situations simples de la vie courante </a:t>
            </a:r>
          </a:p>
          <a:p>
            <a:pPr algn="ctr">
              <a:defRPr/>
            </a:pPr>
            <a:endParaRPr lang="fr-FR" sz="2400" dirty="0">
              <a:solidFill>
                <a:srgbClr val="000000"/>
              </a:solidFill>
              <a:latin typeface="Verdana"/>
              <a:cs typeface="+mn-cs"/>
            </a:endParaRPr>
          </a:p>
          <a:p>
            <a:pPr marL="633413" indent="-366713" algn="ctr">
              <a:buFont typeface="Wingdings" pitchFamily="2" charset="2"/>
              <a:buChar char="Ø"/>
              <a:defRPr/>
            </a:pPr>
            <a:r>
              <a:rPr lang="fr-FR" dirty="0">
                <a:solidFill>
                  <a:srgbClr val="000000"/>
                </a:solidFill>
                <a:latin typeface="Verdana"/>
                <a:cs typeface="+mn-cs"/>
              </a:rPr>
              <a:t>circuler, faire ses courses, prendre un médicament, utiliser un appareil, suivre la scolarité de son enfant, entrer dans la lecture d’un livre, retirer de l’argent d’un distributeur automatique, lire un schéma, une consigne de travail ou de sécurité, un planning des horaires de travail, calculer des quantités, communiquer avec son entourage au travail (clients, collègues, </a:t>
            </a:r>
            <a:r>
              <a:rPr lang="fr-FR" dirty="0" err="1">
                <a:solidFill>
                  <a:srgbClr val="000000"/>
                </a:solidFill>
                <a:latin typeface="Verdana"/>
                <a:cs typeface="+mn-cs"/>
              </a:rPr>
              <a:t>etc</a:t>
            </a:r>
            <a:r>
              <a:rPr lang="fr-FR" dirty="0">
                <a:solidFill>
                  <a:srgbClr val="000000"/>
                </a:solidFill>
                <a:latin typeface="Verdana"/>
                <a:cs typeface="+mn-cs"/>
              </a:rPr>
              <a:t>) …</a:t>
            </a:r>
          </a:p>
          <a:p>
            <a:pPr marL="633413" indent="-366713" algn="ctr">
              <a:buFont typeface="Wingdings" pitchFamily="2" charset="2"/>
              <a:buChar char="Ø"/>
              <a:defRPr/>
            </a:pPr>
            <a:endParaRPr lang="fr-FR" dirty="0">
              <a:solidFill>
                <a:srgbClr val="000000"/>
              </a:solidFill>
              <a:latin typeface="Verdana"/>
              <a:cs typeface="+mn-cs"/>
            </a:endParaRPr>
          </a:p>
          <a:p>
            <a:pPr marL="698500" indent="-342900" eaLnBrk="1" hangingPunct="1">
              <a:buFont typeface="Wingdings" panose="05000000000000000000" pitchFamily="2" charset="2"/>
              <a:buChar char="Ø"/>
              <a:defRPr/>
            </a:pPr>
            <a:r>
              <a:rPr lang="fr-FR" dirty="0">
                <a:solidFill>
                  <a:srgbClr val="000000"/>
                </a:solidFill>
                <a:latin typeface="Verdana"/>
                <a:cs typeface="+mn-cs"/>
              </a:rPr>
              <a:t>Utiliser les outils numériques</a:t>
            </a:r>
          </a:p>
          <a:p>
            <a:pPr eaLnBrk="1" hangingPunct="1">
              <a:spcBef>
                <a:spcPct val="50000"/>
              </a:spcBef>
              <a:buFont typeface="Wingdings" pitchFamily="2" charset="2"/>
              <a:buChar char="§"/>
              <a:defRPr/>
            </a:pPr>
            <a:endParaRPr lang="fr-FR" sz="3400" dirty="0">
              <a:solidFill>
                <a:srgbClr val="000000"/>
              </a:solidFill>
              <a:latin typeface="MetaBookBalt-Roman" pitchFamily="2" charset="-70"/>
              <a:cs typeface="+mn-cs"/>
            </a:endParaRPr>
          </a:p>
        </p:txBody>
      </p:sp>
    </p:spTree>
    <p:extLst>
      <p:ext uri="{BB962C8B-B14F-4D97-AF65-F5344CB8AC3E}">
        <p14:creationId xmlns:p14="http://schemas.microsoft.com/office/powerpoint/2010/main" val="2030688127"/>
      </p:ext>
    </p:extLst>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Compétences de base des apprentis_présentation12avril2017</Template>
  <TotalTime>1628</TotalTime>
  <Words>1105</Words>
  <Application>Microsoft Office PowerPoint</Application>
  <PresentationFormat>Affichage à l'écran (4:3)</PresentationFormat>
  <Paragraphs>154</Paragraphs>
  <Slides>17</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17</vt:i4>
      </vt:variant>
    </vt:vector>
  </HeadingPairs>
  <TitlesOfParts>
    <vt:vector size="28" baseType="lpstr">
      <vt:lpstr>SimSun</vt:lpstr>
      <vt:lpstr>Arial</vt:lpstr>
      <vt:lpstr>Calibri</vt:lpstr>
      <vt:lpstr>MetaBookBalt-Roman</vt:lpstr>
      <vt:lpstr>Oswald</vt:lpstr>
      <vt:lpstr>Tahoma</vt:lpstr>
      <vt:lpstr>Times New Roman</vt:lpstr>
      <vt:lpstr>Trebuchet MS</vt:lpstr>
      <vt:lpstr>Verdana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Sonia SPERONI</dc:creator>
  <cp:lastModifiedBy>Marie-jeanne CHAMBRION</cp:lastModifiedBy>
  <cp:revision>116</cp:revision>
  <cp:lastPrinted>2022-03-21T06:18:50Z</cp:lastPrinted>
  <dcterms:created xsi:type="dcterms:W3CDTF">2017-03-28T13:27:57Z</dcterms:created>
  <dcterms:modified xsi:type="dcterms:W3CDTF">2022-10-26T12:39:40Z</dcterms:modified>
</cp:coreProperties>
</file>